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xml" ContentType="application/vnd.openxmlformats-officedocument.presentationml.notesSlide+xml"/>
  <Override PartName="/ppt/comments/comment3.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17" r:id="rId3"/>
    <p:sldId id="272" r:id="rId4"/>
    <p:sldId id="273" r:id="rId5"/>
    <p:sldId id="274" r:id="rId6"/>
    <p:sldId id="307" r:id="rId7"/>
    <p:sldId id="275" r:id="rId8"/>
    <p:sldId id="276" r:id="rId9"/>
    <p:sldId id="279" r:id="rId10"/>
    <p:sldId id="315" r:id="rId11"/>
    <p:sldId id="316" r:id="rId12"/>
    <p:sldId id="280" r:id="rId13"/>
    <p:sldId id="271" r:id="rId14"/>
    <p:sldId id="308" r:id="rId15"/>
    <p:sldId id="257" r:id="rId16"/>
    <p:sldId id="258" r:id="rId17"/>
    <p:sldId id="259" r:id="rId18"/>
    <p:sldId id="263" r:id="rId19"/>
    <p:sldId id="285" r:id="rId20"/>
    <p:sldId id="313" r:id="rId21"/>
    <p:sldId id="314" r:id="rId22"/>
    <p:sldId id="288" r:id="rId23"/>
    <p:sldId id="318" r:id="rId24"/>
    <p:sldId id="319" r:id="rId25"/>
    <p:sldId id="289" r:id="rId26"/>
    <p:sldId id="321" r:id="rId27"/>
    <p:sldId id="320" r:id="rId28"/>
    <p:sldId id="292" r:id="rId29"/>
    <p:sldId id="286" r:id="rId30"/>
    <p:sldId id="291" r:id="rId31"/>
    <p:sldId id="309" r:id="rId32"/>
    <p:sldId id="303" r:id="rId33"/>
    <p:sldId id="311" r:id="rId34"/>
    <p:sldId id="32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itlin Sadowski" initials="CS" lastIdx="14" clrIdx="0"/>
  <p:cmAuthor id="1" name="Tom Ball" initials="tjb" lastIdx="2"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1744" autoAdjust="0"/>
  </p:normalViewPr>
  <p:slideViewPr>
    <p:cSldViewPr>
      <p:cViewPr varScale="1">
        <p:scale>
          <a:sx n="63" d="100"/>
          <a:sy n="63" d="100"/>
        </p:scale>
        <p:origin x="-1368" y="-108"/>
      </p:cViewPr>
      <p:guideLst>
        <p:guide orient="horz" pos="2160"/>
        <p:guide pos="2880"/>
      </p:guideLst>
    </p:cSldViewPr>
  </p:slideViewPr>
  <p:outlineViewPr>
    <p:cViewPr>
      <p:scale>
        <a:sx n="33" d="100"/>
        <a:sy n="33" d="100"/>
      </p:scale>
      <p:origin x="0" y="21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0-08-14T19:01:19.648" idx="2">
    <p:pos x="20" y="10"/>
    <p:text>Maybe motivate with a prior slide with a more realistic example where Parallel.For is not quite what we want. i.e. what if we have two specific things we want to do in parallel?
Then have this simple example where stuff breaks.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0-07-08T14:16:56.187" idx="9">
    <p:pos x="29" y="19"/>
    <p:text>How is determinism reflected on a happens-before graph?</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0-07-08T18:22:32.697" idx="12">
    <p:pos x="10" y="10"/>
    <p:text>Could we add a graphic?</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846095-A18C-40E8-BB9C-88E89812C2C3}" type="datetimeFigureOut">
              <a:rPr lang="en-US" smtClean="0"/>
              <a:pPr/>
              <a:t>8/17/2010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FCD704-F502-4899-B72B-4EB1E07A37BB}" type="slidenum">
              <a:rPr lang="en-US" smtClean="0"/>
              <a:pPr/>
              <a:t>‹#›</a:t>
            </a:fld>
            <a:endParaRPr lang="en-US"/>
          </a:p>
        </p:txBody>
      </p:sp>
    </p:spTree>
    <p:extLst>
      <p:ext uri="{BB962C8B-B14F-4D97-AF65-F5344CB8AC3E}">
        <p14:creationId xmlns:p14="http://schemas.microsoft.com/office/powerpoint/2010/main" val="3550263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Works for generics</a:t>
            </a:r>
            <a:r>
              <a:rPr lang="en-US" baseline="0" dirty="0" smtClean="0"/>
              <a:t> only.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9FCD704-F502-4899-B72B-4EB1E07A37BB}"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FCD704-F502-4899-B72B-4EB1E07A37BB}" type="slidenum">
              <a:rPr lang="en-US" smtClean="0"/>
              <a:pPr/>
              <a:t>18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Non-determinism is acceptable in</a:t>
            </a:r>
            <a:r>
              <a:rPr lang="en-US" baseline="0" dirty="0" smtClean="0"/>
              <a:t> anti-social robots.</a:t>
            </a:r>
            <a:endParaRPr lang="en-US" dirty="0"/>
          </a:p>
        </p:txBody>
      </p:sp>
      <p:sp>
        <p:nvSpPr>
          <p:cNvPr id="4" name="Slide Number Placeholder 3"/>
          <p:cNvSpPr>
            <a:spLocks noGrp="1"/>
          </p:cNvSpPr>
          <p:nvPr>
            <p:ph type="sldNum" sz="quarter" idx="10"/>
          </p:nvPr>
        </p:nvSpPr>
        <p:spPr/>
        <p:txBody>
          <a:bodyPr/>
          <a:lstStyle/>
          <a:p>
            <a:fld id="{F9FCD704-F502-4899-B72B-4EB1E07A37BB}" type="slidenum">
              <a:rPr lang="en-US" smtClean="0"/>
              <a:pPr/>
              <a:t>20</a:t>
            </a:fld>
            <a:endParaRPr lang="en-US"/>
          </a:p>
        </p:txBody>
      </p:sp>
    </p:spTree>
    <p:extLst>
      <p:ext uri="{BB962C8B-B14F-4D97-AF65-F5344CB8AC3E}">
        <p14:creationId xmlns:p14="http://schemas.microsoft.com/office/powerpoint/2010/main" val="727545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this is not acceptable.</a:t>
            </a:r>
            <a:endParaRPr lang="en-US" dirty="0"/>
          </a:p>
        </p:txBody>
      </p:sp>
      <p:sp>
        <p:nvSpPr>
          <p:cNvPr id="4" name="Slide Number Placeholder 3"/>
          <p:cNvSpPr>
            <a:spLocks noGrp="1"/>
          </p:cNvSpPr>
          <p:nvPr>
            <p:ph type="sldNum" sz="quarter" idx="10"/>
          </p:nvPr>
        </p:nvSpPr>
        <p:spPr/>
        <p:txBody>
          <a:bodyPr/>
          <a:lstStyle/>
          <a:p>
            <a:fld id="{F9FCD704-F502-4899-B72B-4EB1E07A37BB}" type="slidenum">
              <a:rPr lang="en-US" smtClean="0"/>
              <a:pPr/>
              <a:t>21</a:t>
            </a:fld>
            <a:endParaRPr lang="en-US"/>
          </a:p>
        </p:txBody>
      </p:sp>
    </p:spTree>
    <p:extLst>
      <p:ext uri="{BB962C8B-B14F-4D97-AF65-F5344CB8AC3E}">
        <p14:creationId xmlns:p14="http://schemas.microsoft.com/office/powerpoint/2010/main" val="783662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run the application and choose</a:t>
            </a:r>
            <a:r>
              <a:rPr lang="en-US" baseline="0" dirty="0" smtClean="0"/>
              <a:t> a board size of 20x20.  </a:t>
            </a:r>
          </a:p>
          <a:p>
            <a:r>
              <a:rPr lang="en-US" baseline="0" dirty="0" smtClean="0"/>
              <a:t>Now, enable parallelism and checking. Play around for a while. Use F5 to reset the board.</a:t>
            </a:r>
          </a:p>
          <a:p>
            <a:r>
              <a:rPr lang="en-US" baseline="0" dirty="0" smtClean="0"/>
              <a:t>Try to get the error message dialog to pop up. </a:t>
            </a:r>
          </a:p>
          <a:p>
            <a:r>
              <a:rPr lang="en-US" baseline="0" dirty="0" smtClean="0"/>
              <a:t>Then use the Alpaca test instead.</a:t>
            </a:r>
            <a:endParaRPr lang="en-US" dirty="0"/>
          </a:p>
        </p:txBody>
      </p:sp>
      <p:sp>
        <p:nvSpPr>
          <p:cNvPr id="4" name="Slide Number Placeholder 3"/>
          <p:cNvSpPr>
            <a:spLocks noGrp="1"/>
          </p:cNvSpPr>
          <p:nvPr>
            <p:ph type="sldNum" sz="quarter" idx="10"/>
          </p:nvPr>
        </p:nvSpPr>
        <p:spPr/>
        <p:txBody>
          <a:bodyPr/>
          <a:lstStyle/>
          <a:p>
            <a:fld id="{F9FCD704-F502-4899-B72B-4EB1E07A37BB}" type="slidenum">
              <a:rPr lang="en-US" smtClean="0"/>
              <a:pPr/>
              <a:t>25</a:t>
            </a:fld>
            <a:endParaRPr lang="en-US"/>
          </a:p>
        </p:txBody>
      </p:sp>
    </p:spTree>
    <p:extLst>
      <p:ext uri="{BB962C8B-B14F-4D97-AF65-F5344CB8AC3E}">
        <p14:creationId xmlns:p14="http://schemas.microsoft.com/office/powerpoint/2010/main" val="1345993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run the application and choose</a:t>
            </a:r>
            <a:r>
              <a:rPr lang="en-US" baseline="0" dirty="0" smtClean="0"/>
              <a:t> a board size of 20x20.  </a:t>
            </a:r>
          </a:p>
          <a:p>
            <a:r>
              <a:rPr lang="en-US" baseline="0" dirty="0" smtClean="0"/>
              <a:t>Now, enable parallelism and checking. Play around for a while. Use F5 to reset the board.</a:t>
            </a:r>
          </a:p>
          <a:p>
            <a:r>
              <a:rPr lang="en-US" baseline="0" dirty="0" smtClean="0"/>
              <a:t>Try to get the error message dialog to pop up. </a:t>
            </a:r>
          </a:p>
          <a:p>
            <a:r>
              <a:rPr lang="en-US" baseline="0" dirty="0" smtClean="0"/>
              <a:t>Then use the Alpaca </a:t>
            </a:r>
            <a:r>
              <a:rPr lang="en-US" baseline="0" smtClean="0"/>
              <a:t>test instead.</a:t>
            </a:r>
            <a:endParaRPr lang="en-US"/>
          </a:p>
        </p:txBody>
      </p:sp>
      <p:sp>
        <p:nvSpPr>
          <p:cNvPr id="4" name="Slide Number Placeholder 3"/>
          <p:cNvSpPr>
            <a:spLocks noGrp="1"/>
          </p:cNvSpPr>
          <p:nvPr>
            <p:ph type="sldNum" sz="quarter" idx="10"/>
          </p:nvPr>
        </p:nvSpPr>
        <p:spPr/>
        <p:txBody>
          <a:bodyPr/>
          <a:lstStyle/>
          <a:p>
            <a:fld id="{F9FCD704-F502-4899-B72B-4EB1E07A37BB}" type="slidenum">
              <a:rPr lang="en-US" smtClean="0"/>
              <a:pPr/>
              <a:t>27</a:t>
            </a:fld>
            <a:endParaRPr lang="en-US"/>
          </a:p>
        </p:txBody>
      </p:sp>
    </p:spTree>
    <p:extLst>
      <p:ext uri="{BB962C8B-B14F-4D97-AF65-F5344CB8AC3E}">
        <p14:creationId xmlns:p14="http://schemas.microsoft.com/office/powerpoint/2010/main" val="1345993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Abstracting away fro</a:t>
            </a:r>
            <a:r>
              <a:rPr lang="en-US" baseline="0" dirty="0" smtClean="0"/>
              <a:t>m this detail: purity!!!</a:t>
            </a:r>
            <a:endParaRPr lang="en-US" dirty="0"/>
          </a:p>
        </p:txBody>
      </p:sp>
      <p:sp>
        <p:nvSpPr>
          <p:cNvPr id="4" name="Slide Number Placeholder 3"/>
          <p:cNvSpPr>
            <a:spLocks noGrp="1"/>
          </p:cNvSpPr>
          <p:nvPr>
            <p:ph type="sldNum" sz="quarter" idx="10"/>
          </p:nvPr>
        </p:nvSpPr>
        <p:spPr/>
        <p:txBody>
          <a:bodyPr/>
          <a:lstStyle/>
          <a:p>
            <a:fld id="{51EAF092-F89D-484E-9402-A816CD8C79DA}" type="slidenum">
              <a:rPr lang="en-US" smtClean="0"/>
              <a:pPr/>
              <a:t>33</a:t>
            </a:fld>
            <a:endParaRPr lang="en-US"/>
          </a:p>
        </p:txBody>
      </p:sp>
    </p:spTree>
    <p:extLst>
      <p:ext uri="{BB962C8B-B14F-4D97-AF65-F5344CB8AC3E}">
        <p14:creationId xmlns:p14="http://schemas.microsoft.com/office/powerpoint/2010/main" val="3665569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EBDBF9-E0BF-4D85-BBFD-88AE78442213}" type="slidenum">
              <a:rPr lang="en-US" smtClean="0"/>
              <a:pPr/>
              <a:t>‹#›</a:t>
            </a:fld>
            <a:endParaRPr lang="en-US"/>
          </a:p>
        </p:txBody>
      </p:sp>
    </p:spTree>
    <p:extLst>
      <p:ext uri="{BB962C8B-B14F-4D97-AF65-F5344CB8AC3E}">
        <p14:creationId xmlns:p14="http://schemas.microsoft.com/office/powerpoint/2010/main" val="1720342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a:xfrm>
            <a:off x="2895600" y="6356350"/>
            <a:ext cx="3429000" cy="365125"/>
          </a:xfrm>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EBDBF9-E0BF-4D85-BBFD-88AE78442213}" type="slidenum">
              <a:rPr lang="en-US" smtClean="0"/>
              <a:pPr/>
              <a:t>‹#›</a:t>
            </a:fld>
            <a:endParaRPr lang="en-US"/>
          </a:p>
        </p:txBody>
      </p:sp>
    </p:spTree>
    <p:extLst>
      <p:ext uri="{BB962C8B-B14F-4D97-AF65-F5344CB8AC3E}">
        <p14:creationId xmlns:p14="http://schemas.microsoft.com/office/powerpoint/2010/main" val="30611281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6/16/2010</a:t>
            </a:r>
            <a:endParaRPr lang="en-US"/>
          </a:p>
        </p:txBody>
      </p:sp>
      <p:sp>
        <p:nvSpPr>
          <p:cNvPr id="5" name="Footer Placeholder 4"/>
          <p:cNvSpPr>
            <a:spLocks noGrp="1"/>
          </p:cNvSpPr>
          <p:nvPr>
            <p:ph type="ftr" sz="quarter" idx="3"/>
          </p:nvPr>
        </p:nvSpPr>
        <p:spPr>
          <a:xfrm>
            <a:off x="2895600" y="6400800"/>
            <a:ext cx="3352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BDBF9-E0BF-4D85-BBFD-88AE78442213}" type="slidenum">
              <a:rPr lang="en-US" smtClean="0"/>
              <a:pPr/>
              <a:t>‹#›</a:t>
            </a:fld>
            <a:endParaRPr lang="en-US"/>
          </a:p>
        </p:txBody>
      </p:sp>
    </p:spTree>
    <p:extLst>
      <p:ext uri="{BB962C8B-B14F-4D97-AF65-F5344CB8AC3E}">
        <p14:creationId xmlns:p14="http://schemas.microsoft.com/office/powerpoint/2010/main" val="4021670847"/>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arallelpatterns.codeplex.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Imperative Data Parallelism </a:t>
            </a:r>
            <a:r>
              <a:rPr lang="en-US" dirty="0" smtClean="0"/>
              <a:t/>
            </a:r>
            <a:br>
              <a:rPr lang="en-US" dirty="0" smtClean="0"/>
            </a:br>
            <a:r>
              <a:rPr lang="en-US" dirty="0" smtClean="0"/>
              <a:t>(Correctness)</a:t>
            </a:r>
            <a:endParaRPr lang="en-US" dirty="0"/>
          </a:p>
        </p:txBody>
      </p:sp>
      <p:sp>
        <p:nvSpPr>
          <p:cNvPr id="3" name="Subtitle 2"/>
          <p:cNvSpPr>
            <a:spLocks noGrp="1"/>
          </p:cNvSpPr>
          <p:nvPr>
            <p:ph type="subTitle" idx="1"/>
          </p:nvPr>
        </p:nvSpPr>
        <p:spPr/>
        <p:txBody>
          <a:bodyPr/>
          <a:lstStyle/>
          <a:p>
            <a:r>
              <a:rPr lang="en-US" dirty="0" smtClean="0"/>
              <a:t>Unit 1.b</a:t>
            </a:r>
            <a:endParaRPr lang="en-US" dirty="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F4EBDBF9-E0BF-4D85-BBFD-88AE78442213}" type="slidenum">
              <a:rPr lang="en-US" smtClean="0"/>
              <a:pPr/>
              <a:t>1</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extLst>
      <p:ext uri="{BB962C8B-B14F-4D97-AF65-F5344CB8AC3E}">
        <p14:creationId xmlns:p14="http://schemas.microsoft.com/office/powerpoint/2010/main" val="3983423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Testing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goal of </a:t>
            </a:r>
            <a:r>
              <a:rPr lang="en-US" i="1" dirty="0" smtClean="0"/>
              <a:t>unit testing </a:t>
            </a:r>
            <a:r>
              <a:rPr lang="en-US" dirty="0" smtClean="0"/>
              <a:t>is to isolate each part of the program and show that the individual parts are correct</a:t>
            </a:r>
          </a:p>
          <a:p>
            <a:endParaRPr lang="en-US" dirty="0" smtClean="0"/>
          </a:p>
          <a:p>
            <a:r>
              <a:rPr lang="en-US" dirty="0" smtClean="0"/>
              <a:t>A unit test is</a:t>
            </a:r>
          </a:p>
          <a:p>
            <a:pPr lvl="1"/>
            <a:r>
              <a:rPr lang="en-US" dirty="0" smtClean="0"/>
              <a:t>a closed program that </a:t>
            </a:r>
          </a:p>
          <a:p>
            <a:pPr lvl="1"/>
            <a:r>
              <a:rPr lang="en-US" dirty="0" smtClean="0"/>
              <a:t>sets up conditions to run</a:t>
            </a:r>
          </a:p>
          <a:p>
            <a:pPr lvl="1"/>
            <a:r>
              <a:rPr lang="en-US" dirty="0" smtClean="0"/>
              <a:t>a program unit and</a:t>
            </a:r>
          </a:p>
          <a:p>
            <a:pPr lvl="1"/>
            <a:r>
              <a:rPr lang="en-US" dirty="0" smtClean="0"/>
              <a:t>check the results </a:t>
            </a:r>
          </a:p>
          <a:p>
            <a:pPr lvl="1"/>
            <a:endParaRPr lang="en-US" dirty="0"/>
          </a:p>
        </p:txBody>
      </p:sp>
      <p:sp>
        <p:nvSpPr>
          <p:cNvPr id="5" name="Footer Placeholder 4"/>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6" name="Date Placeholder 5"/>
          <p:cNvSpPr>
            <a:spLocks noGrp="1"/>
          </p:cNvSpPr>
          <p:nvPr>
            <p:ph type="dt" sz="half" idx="10"/>
          </p:nvPr>
        </p:nvSpPr>
        <p:spPr/>
        <p:txBody>
          <a:bodyPr/>
          <a:lstStyle/>
          <a:p>
            <a:r>
              <a:rPr lang="en-US" smtClean="0">
                <a:solidFill>
                  <a:prstClr val="black">
                    <a:tint val="75000"/>
                  </a:prstClr>
                </a:solidFill>
              </a:rPr>
              <a:t>6/22/2010</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FB5E65-51E1-460A-B5D3-B6231F8C0386}"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1239161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859"/>
            <a:ext cx="8229600" cy="1143000"/>
          </a:xfrm>
        </p:spPr>
        <p:txBody>
          <a:bodyPr/>
          <a:lstStyle/>
          <a:p>
            <a:r>
              <a:rPr lang="en-US" dirty="0" smtClean="0"/>
              <a:t>System vs. Unit Testing</a:t>
            </a:r>
            <a:endParaRPr lang="en-US" dirty="0"/>
          </a:p>
        </p:txBody>
      </p:sp>
      <p:sp>
        <p:nvSpPr>
          <p:cNvPr id="3" name="Content Placeholder 2"/>
          <p:cNvSpPr>
            <a:spLocks noGrp="1"/>
          </p:cNvSpPr>
          <p:nvPr>
            <p:ph idx="1"/>
          </p:nvPr>
        </p:nvSpPr>
        <p:spPr>
          <a:xfrm>
            <a:off x="457200" y="1295400"/>
            <a:ext cx="8382000" cy="4709160"/>
          </a:xfrm>
        </p:spPr>
        <p:txBody>
          <a:bodyPr>
            <a:normAutofit fontScale="92500"/>
          </a:bodyPr>
          <a:lstStyle/>
          <a:p>
            <a:r>
              <a:rPr lang="en-US" dirty="0" smtClean="0"/>
              <a:t>System Testing</a:t>
            </a:r>
          </a:p>
          <a:p>
            <a:pPr lvl="1"/>
            <a:r>
              <a:rPr lang="en-US" dirty="0" smtClean="0"/>
              <a:t>Test entire application</a:t>
            </a:r>
          </a:p>
          <a:p>
            <a:pPr lvl="1"/>
            <a:r>
              <a:rPr lang="en-US" dirty="0" smtClean="0"/>
              <a:t>Needed to find integration errors</a:t>
            </a:r>
          </a:p>
          <a:p>
            <a:pPr lvl="1"/>
            <a:r>
              <a:rPr lang="en-US" dirty="0" smtClean="0"/>
              <a:t>Does not put much stress on individual components</a:t>
            </a:r>
          </a:p>
          <a:p>
            <a:pPr lvl="1"/>
            <a:endParaRPr lang="en-US" dirty="0" smtClean="0"/>
          </a:p>
          <a:p>
            <a:r>
              <a:rPr lang="en-US" dirty="0" smtClean="0"/>
              <a:t>Unit Testing</a:t>
            </a:r>
          </a:p>
          <a:p>
            <a:pPr lvl="1"/>
            <a:r>
              <a:rPr lang="en-US" dirty="0" smtClean="0"/>
              <a:t>Better coverage, but more work</a:t>
            </a:r>
          </a:p>
          <a:p>
            <a:pPr lvl="1"/>
            <a:r>
              <a:rPr lang="en-US" u="sng" dirty="0" smtClean="0"/>
              <a:t>Necessity</a:t>
            </a:r>
            <a:r>
              <a:rPr lang="en-US" dirty="0" smtClean="0"/>
              <a:t> for libraries and frameworks</a:t>
            </a:r>
          </a:p>
          <a:p>
            <a:pPr lvl="1"/>
            <a:r>
              <a:rPr lang="en-US" u="sng" dirty="0" smtClean="0"/>
              <a:t>Good idea </a:t>
            </a:r>
            <a:r>
              <a:rPr lang="en-US" dirty="0" smtClean="0"/>
              <a:t>for tricky parallel/concurrent components</a:t>
            </a: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6" name="Date Placeholder 5"/>
          <p:cNvSpPr>
            <a:spLocks noGrp="1"/>
          </p:cNvSpPr>
          <p:nvPr>
            <p:ph type="dt" sz="half" idx="10"/>
          </p:nvPr>
        </p:nvSpPr>
        <p:spPr/>
        <p:txBody>
          <a:bodyPr/>
          <a:lstStyle/>
          <a:p>
            <a:r>
              <a:rPr lang="en-US" smtClean="0">
                <a:solidFill>
                  <a:prstClr val="black">
                    <a:tint val="75000"/>
                  </a:prstClr>
                </a:solidFill>
              </a:rPr>
              <a:t>6/22/2010</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FB5E65-51E1-460A-B5D3-B6231F8C0386}"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3856450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Checking Determinism</a:t>
            </a:r>
            <a:endParaRPr lang="en-US" dirty="0"/>
          </a:p>
        </p:txBody>
      </p:sp>
      <p:sp>
        <p:nvSpPr>
          <p:cNvPr id="3" name="Content Placeholder 2"/>
          <p:cNvSpPr>
            <a:spLocks noGrp="1"/>
          </p:cNvSpPr>
          <p:nvPr>
            <p:ph idx="1"/>
          </p:nvPr>
        </p:nvSpPr>
        <p:spPr>
          <a:xfrm>
            <a:off x="457200" y="1417637"/>
            <a:ext cx="8229600" cy="4525963"/>
          </a:xfrm>
        </p:spPr>
        <p:txBody>
          <a:bodyPr>
            <a:normAutofit/>
          </a:bodyPr>
          <a:lstStyle/>
          <a:p>
            <a:r>
              <a:rPr lang="en-US" sz="2800" dirty="0" smtClean="0"/>
              <a:t>How can we test the correctness of the parallel Ray Trace application?</a:t>
            </a:r>
          </a:p>
          <a:p>
            <a:r>
              <a:rPr lang="en-US" sz="2800" dirty="0" smtClean="0"/>
              <a:t>Create unit test to compare</a:t>
            </a:r>
          </a:p>
          <a:p>
            <a:pPr lvl="1"/>
            <a:r>
              <a:rPr lang="en-US" sz="2400" dirty="0" smtClean="0"/>
              <a:t>the parallel version </a:t>
            </a:r>
          </a:p>
          <a:p>
            <a:pPr lvl="1"/>
            <a:r>
              <a:rPr lang="en-US" sz="2400" dirty="0" smtClean="0"/>
              <a:t>the sequential version</a:t>
            </a:r>
            <a:endParaRPr lang="en-US" sz="2400" dirty="0"/>
          </a:p>
          <a:p>
            <a:r>
              <a:rPr lang="en-US" sz="2800" dirty="0" smtClean="0"/>
              <a:t>Should we be satisfied with such tests?</a:t>
            </a:r>
          </a:p>
          <a:p>
            <a:r>
              <a:rPr lang="en-US" sz="2800" dirty="0" smtClean="0"/>
              <a:t>Do </a:t>
            </a:r>
            <a:r>
              <a:rPr lang="en-US" sz="2800" dirty="0"/>
              <a:t>u</a:t>
            </a:r>
            <a:r>
              <a:rPr lang="en-US" sz="2800" dirty="0" smtClean="0"/>
              <a:t>nit tests work well for parallel programs?</a:t>
            </a:r>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F4EBDBF9-E0BF-4D85-BBFD-88AE78442213}" type="slidenum">
              <a:rPr lang="en-US" smtClean="0"/>
              <a:pPr/>
              <a:t>12</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grpSp>
        <p:nvGrpSpPr>
          <p:cNvPr id="7" name="Group 6"/>
          <p:cNvGrpSpPr/>
          <p:nvPr/>
        </p:nvGrpSpPr>
        <p:grpSpPr>
          <a:xfrm>
            <a:off x="7924800" y="5257800"/>
            <a:ext cx="1025506" cy="946427"/>
            <a:chOff x="3932694" y="5010564"/>
            <a:chExt cx="1283040" cy="1283040"/>
          </a:xfrm>
        </p:grpSpPr>
        <p:pic>
          <p:nvPicPr>
            <p:cNvPr id="8" name="Picture 2" descr="C:\Users\tball\Desktop\alpac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2694" y="5010564"/>
              <a:ext cx="1283040" cy="128304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033065" y="5029200"/>
              <a:ext cx="1077871" cy="1251728"/>
            </a:xfrm>
            <a:prstGeom prst="rect">
              <a:avLst/>
            </a:prstGeom>
            <a:noFill/>
          </p:spPr>
          <p:txBody>
            <a:bodyPr wrap="none" rtlCol="0">
              <a:spAutoFit/>
            </a:bodyPr>
            <a:lstStyle/>
            <a:p>
              <a:pPr algn="ctr"/>
              <a:r>
                <a:rPr lang="en-US" b="1" dirty="0" smtClean="0">
                  <a:solidFill>
                    <a:srgbClr val="FFFF00"/>
                  </a:solidFill>
                  <a:effectLst>
                    <a:outerShdw blurRad="38100" dist="38100" dir="2700000" algn="tl">
                      <a:srgbClr val="000000">
                        <a:alpha val="43137"/>
                      </a:srgbClr>
                    </a:outerShdw>
                  </a:effectLst>
                </a:rPr>
                <a:t>Alpaca</a:t>
              </a:r>
            </a:p>
            <a:p>
              <a:pPr algn="ctr"/>
              <a:endParaRPr lang="en-US" b="1" dirty="0" smtClean="0">
                <a:solidFill>
                  <a:srgbClr val="FFFF00"/>
                </a:solidFill>
                <a:effectLst>
                  <a:outerShdw blurRad="38100" dist="38100" dir="2700000" algn="tl">
                    <a:srgbClr val="000000">
                      <a:alpha val="43137"/>
                    </a:srgbClr>
                  </a:outerShdw>
                </a:effectLst>
              </a:endParaRPr>
            </a:p>
            <a:p>
              <a:pPr algn="ctr"/>
              <a:r>
                <a:rPr lang="en-US" b="1" dirty="0" smtClean="0">
                  <a:solidFill>
                    <a:srgbClr val="FFFF00"/>
                  </a:solidFill>
                  <a:effectLst>
                    <a:outerShdw blurRad="38100" dist="38100" dir="2700000" algn="tl">
                      <a:srgbClr val="000000">
                        <a:alpha val="43137"/>
                      </a:srgbClr>
                    </a:outerShdw>
                  </a:effectLst>
                </a:rPr>
                <a:t>Project</a:t>
              </a:r>
              <a:endParaRPr lang="en-US" b="1" dirty="0">
                <a:solidFill>
                  <a:srgbClr val="FFFF00"/>
                </a:solidFill>
                <a:effectLst>
                  <a:outerShdw blurRad="38100" dist="38100" dir="2700000" algn="tl">
                    <a:srgbClr val="000000">
                      <a:alpha val="43137"/>
                    </a:srgbClr>
                  </a:outerShdw>
                </a:effectLst>
              </a:endParaRPr>
            </a:p>
          </p:txBody>
        </p:sp>
      </p:grpSp>
      <p:sp>
        <p:nvSpPr>
          <p:cNvPr id="10" name="Rectangle 9"/>
          <p:cNvSpPr/>
          <p:nvPr/>
        </p:nvSpPr>
        <p:spPr>
          <a:xfrm>
            <a:off x="6172200" y="5791200"/>
            <a:ext cx="1752600" cy="369332"/>
          </a:xfrm>
          <a:prstGeom prst="rect">
            <a:avLst/>
          </a:prstGeom>
        </p:spPr>
        <p:txBody>
          <a:bodyPr wrap="square">
            <a:spAutoFit/>
          </a:bodyPr>
          <a:lstStyle/>
          <a:p>
            <a:r>
              <a:rPr lang="en-US" dirty="0" err="1" smtClean="0"/>
              <a:t>RayTracerTest.cs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IEnumerable</a:t>
            </a:r>
            <a:r>
              <a:rPr lang="en-US" dirty="0" smtClean="0"/>
              <a:t> and </a:t>
            </a:r>
            <a:r>
              <a:rPr lang="en-US" dirty="0" err="1" smtClean="0"/>
              <a:t>Parallel.ForEach</a:t>
            </a:r>
            <a:endParaRPr lang="en-US" dirty="0"/>
          </a:p>
        </p:txBody>
      </p:sp>
      <p:sp>
        <p:nvSpPr>
          <p:cNvPr id="3" name="Content Placeholder 2"/>
          <p:cNvSpPr>
            <a:spLocks noGrp="1"/>
          </p:cNvSpPr>
          <p:nvPr>
            <p:ph idx="1"/>
          </p:nvPr>
        </p:nvSpPr>
        <p:spPr/>
        <p:txBody>
          <a:bodyPr/>
          <a:lstStyle/>
          <a:p>
            <a:r>
              <a:rPr lang="en-US" smtClean="0"/>
              <a:t>Parallel.ForEach </a:t>
            </a:r>
            <a:r>
              <a:rPr lang="en-US" dirty="0" smtClean="0"/>
              <a:t>is not limited to integer ranges and arrays!</a:t>
            </a:r>
          </a:p>
          <a:p>
            <a:endParaRPr lang="en-US" dirty="0" smtClean="0"/>
          </a:p>
          <a:p>
            <a:r>
              <a:rPr lang="en-US" dirty="0" smtClean="0"/>
              <a:t>Generic enumerations</a:t>
            </a:r>
          </a:p>
          <a:p>
            <a:pPr lvl="1"/>
            <a:r>
              <a:rPr lang="en-US" dirty="0" err="1" smtClean="0">
                <a:latin typeface="Courier New" pitchFamily="49" charset="0"/>
                <a:cs typeface="Courier New" pitchFamily="49" charset="0"/>
              </a:rPr>
              <a:t>IEnumerable</a:t>
            </a:r>
            <a:r>
              <a:rPr lang="en-US" dirty="0" smtClean="0">
                <a:latin typeface="Courier New" pitchFamily="49" charset="0"/>
                <a:cs typeface="Courier New" pitchFamily="49" charset="0"/>
              </a:rPr>
              <a:t>&lt;T&gt;</a:t>
            </a:r>
          </a:p>
          <a:p>
            <a:pPr lvl="1"/>
            <a:r>
              <a:rPr lang="en-US" dirty="0" smtClean="0"/>
              <a:t>Lists, sets, maps, dictionaries, …</a:t>
            </a:r>
          </a:p>
          <a:p>
            <a:pPr>
              <a:buNone/>
            </a:pPr>
            <a:endParaRPr lang="en-US" sz="2000" dirty="0" smtClean="0">
              <a:latin typeface="Courier New" pitchFamily="49" charset="0"/>
              <a:cs typeface="Courier New" pitchFamily="49" charset="0"/>
            </a:endParaRPr>
          </a:p>
          <a:p>
            <a:pPr>
              <a:buNone/>
            </a:pPr>
            <a:endParaRPr lang="en-US" sz="2000" dirty="0">
              <a:latin typeface="Courier New" pitchFamily="49" charset="0"/>
              <a:cs typeface="Courier New" pitchFamily="49" charset="0"/>
            </a:endParaRPr>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F4EBDBF9-E0BF-4D85-BBFD-88AE78442213}" type="slidenum">
              <a:rPr lang="en-US" smtClean="0"/>
              <a:pPr/>
              <a:t>13</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Parallel.ForEach</a:t>
            </a:r>
            <a:endParaRPr lang="en-US" dirty="0"/>
          </a:p>
        </p:txBody>
      </p:sp>
      <p:sp>
        <p:nvSpPr>
          <p:cNvPr id="5" name="Rectangle 4"/>
          <p:cNvSpPr/>
          <p:nvPr/>
        </p:nvSpPr>
        <p:spPr>
          <a:xfrm>
            <a:off x="666974" y="2286000"/>
            <a:ext cx="8001000" cy="2569934"/>
          </a:xfrm>
          <a:prstGeom prst="rect">
            <a:avLst/>
          </a:prstGeom>
        </p:spPr>
        <p:txBody>
          <a:bodyPr wrap="square">
            <a:spAutoFit/>
          </a:bodyPr>
          <a:lstStyle/>
          <a:p>
            <a:pPr marL="457200" marR="0">
              <a:lnSpc>
                <a:spcPct val="115000"/>
              </a:lnSpc>
              <a:spcBef>
                <a:spcPts val="0"/>
              </a:spcBef>
              <a:spcAft>
                <a:spcPts val="0"/>
              </a:spcAft>
            </a:pPr>
            <a:r>
              <a:rPr lang="en-US" sz="2800" dirty="0">
                <a:solidFill>
                  <a:srgbClr val="0000FF"/>
                </a:solidFill>
                <a:latin typeface="Consolas"/>
                <a:ea typeface="Times New Roman"/>
                <a:cs typeface="Times New Roman"/>
              </a:rPr>
              <a:t>public</a:t>
            </a:r>
            <a:r>
              <a:rPr lang="en-US" sz="2800" dirty="0">
                <a:latin typeface="Consolas"/>
                <a:ea typeface="Times New Roman"/>
                <a:cs typeface="Times New Roman"/>
              </a:rPr>
              <a:t> </a:t>
            </a:r>
            <a:r>
              <a:rPr lang="en-US" sz="2800" dirty="0">
                <a:solidFill>
                  <a:srgbClr val="0000FF"/>
                </a:solidFill>
                <a:latin typeface="Consolas"/>
                <a:ea typeface="Times New Roman"/>
                <a:cs typeface="Times New Roman"/>
              </a:rPr>
              <a:t>static</a:t>
            </a:r>
            <a:r>
              <a:rPr lang="en-US" sz="2800" dirty="0">
                <a:latin typeface="Consolas"/>
                <a:ea typeface="Times New Roman"/>
                <a:cs typeface="Times New Roman"/>
              </a:rPr>
              <a:t> </a:t>
            </a:r>
            <a:r>
              <a:rPr lang="en-US" sz="2800" dirty="0" err="1">
                <a:solidFill>
                  <a:srgbClr val="2B91AF"/>
                </a:solidFill>
                <a:latin typeface="Consolas"/>
                <a:ea typeface="Times New Roman"/>
                <a:cs typeface="Times New Roman"/>
              </a:rPr>
              <a:t>ParallelLoopResult</a:t>
            </a:r>
            <a:r>
              <a:rPr lang="en-US" sz="2800" dirty="0">
                <a:latin typeface="Consolas"/>
                <a:ea typeface="Times New Roman"/>
                <a:cs typeface="Times New Roman"/>
              </a:rPr>
              <a:t> </a:t>
            </a:r>
            <a:endParaRPr lang="en-US" sz="2800" dirty="0" smtClean="0">
              <a:latin typeface="Consolas"/>
              <a:ea typeface="Times New Roman"/>
              <a:cs typeface="Times New Roman"/>
            </a:endParaRPr>
          </a:p>
          <a:p>
            <a:pPr marL="457200" marR="0">
              <a:lnSpc>
                <a:spcPct val="115000"/>
              </a:lnSpc>
              <a:spcBef>
                <a:spcPts val="0"/>
              </a:spcBef>
              <a:spcAft>
                <a:spcPts val="0"/>
              </a:spcAft>
            </a:pPr>
            <a:r>
              <a:rPr lang="en-US" sz="2800" dirty="0">
                <a:latin typeface="Consolas"/>
                <a:ea typeface="Times New Roman"/>
                <a:cs typeface="Times New Roman"/>
              </a:rPr>
              <a:t> </a:t>
            </a:r>
            <a:r>
              <a:rPr lang="en-US" sz="2800" dirty="0" smtClean="0">
                <a:latin typeface="Consolas"/>
                <a:ea typeface="Times New Roman"/>
                <a:cs typeface="Times New Roman"/>
              </a:rPr>
              <a:t>  </a:t>
            </a:r>
            <a:r>
              <a:rPr lang="en-US" sz="2800" b="1" dirty="0" err="1" smtClean="0">
                <a:latin typeface="Consolas"/>
                <a:ea typeface="Times New Roman"/>
                <a:cs typeface="Times New Roman"/>
              </a:rPr>
              <a:t>ForEach</a:t>
            </a:r>
            <a:r>
              <a:rPr lang="en-US" sz="2800" dirty="0" smtClean="0">
                <a:latin typeface="Consolas"/>
                <a:ea typeface="Times New Roman"/>
                <a:cs typeface="Times New Roman"/>
              </a:rPr>
              <a:t>&lt;</a:t>
            </a:r>
            <a:r>
              <a:rPr lang="en-US" sz="2800" dirty="0" err="1" smtClean="0">
                <a:latin typeface="Consolas"/>
                <a:ea typeface="Times New Roman"/>
                <a:cs typeface="Times New Roman"/>
              </a:rPr>
              <a:t>TSource</a:t>
            </a:r>
            <a:r>
              <a:rPr lang="en-US" sz="2800" dirty="0">
                <a:latin typeface="Consolas"/>
                <a:ea typeface="Times New Roman"/>
                <a:cs typeface="Times New Roman"/>
              </a:rPr>
              <a:t>&gt;(</a:t>
            </a:r>
            <a:endParaRPr lang="en-US" sz="2800" dirty="0">
              <a:ea typeface="Times New Roman"/>
              <a:cs typeface="Times New Roman"/>
            </a:endParaRPr>
          </a:p>
          <a:p>
            <a:pPr marL="457200" marR="0">
              <a:lnSpc>
                <a:spcPct val="115000"/>
              </a:lnSpc>
              <a:spcBef>
                <a:spcPts val="0"/>
              </a:spcBef>
              <a:spcAft>
                <a:spcPts val="0"/>
              </a:spcAft>
            </a:pPr>
            <a:r>
              <a:rPr lang="en-US" sz="2800" dirty="0">
                <a:solidFill>
                  <a:srgbClr val="2B91AF"/>
                </a:solidFill>
                <a:latin typeface="Consolas"/>
                <a:ea typeface="Times New Roman"/>
                <a:cs typeface="Times New Roman"/>
              </a:rPr>
              <a:t>    </a:t>
            </a:r>
            <a:r>
              <a:rPr lang="en-US" sz="2800" dirty="0" smtClean="0">
                <a:solidFill>
                  <a:srgbClr val="2B91AF"/>
                </a:solidFill>
                <a:latin typeface="Consolas"/>
                <a:ea typeface="Times New Roman"/>
                <a:cs typeface="Times New Roman"/>
              </a:rPr>
              <a:t>  </a:t>
            </a:r>
            <a:r>
              <a:rPr lang="en-US" sz="2800" dirty="0" err="1" smtClean="0">
                <a:solidFill>
                  <a:srgbClr val="2B91AF"/>
                </a:solidFill>
                <a:latin typeface="Consolas"/>
                <a:ea typeface="Times New Roman"/>
                <a:cs typeface="Times New Roman"/>
              </a:rPr>
              <a:t>IEnumerable</a:t>
            </a:r>
            <a:r>
              <a:rPr lang="en-US" sz="2800" dirty="0" smtClean="0">
                <a:latin typeface="Consolas"/>
                <a:ea typeface="Times New Roman"/>
                <a:cs typeface="Times New Roman"/>
              </a:rPr>
              <a:t>&lt;</a:t>
            </a:r>
            <a:r>
              <a:rPr lang="en-US" sz="2800" dirty="0" err="1" smtClean="0">
                <a:latin typeface="Consolas"/>
                <a:ea typeface="Times New Roman"/>
                <a:cs typeface="Times New Roman"/>
              </a:rPr>
              <a:t>TSource</a:t>
            </a:r>
            <a:r>
              <a:rPr lang="en-US" sz="2800" dirty="0">
                <a:latin typeface="Consolas"/>
                <a:ea typeface="Times New Roman"/>
                <a:cs typeface="Times New Roman"/>
              </a:rPr>
              <a:t>&gt; source, </a:t>
            </a:r>
            <a:endParaRPr lang="en-US" sz="2800" dirty="0" smtClean="0">
              <a:latin typeface="Consolas"/>
              <a:ea typeface="Times New Roman"/>
              <a:cs typeface="Times New Roman"/>
            </a:endParaRPr>
          </a:p>
          <a:p>
            <a:pPr marL="457200" marR="0">
              <a:lnSpc>
                <a:spcPct val="115000"/>
              </a:lnSpc>
              <a:spcBef>
                <a:spcPts val="0"/>
              </a:spcBef>
              <a:spcAft>
                <a:spcPts val="0"/>
              </a:spcAft>
            </a:pPr>
            <a:r>
              <a:rPr lang="en-US" sz="2800" dirty="0">
                <a:solidFill>
                  <a:srgbClr val="2B91AF"/>
                </a:solidFill>
                <a:latin typeface="Consolas"/>
                <a:ea typeface="Times New Roman"/>
                <a:cs typeface="Times New Roman"/>
              </a:rPr>
              <a:t> </a:t>
            </a:r>
            <a:r>
              <a:rPr lang="en-US" sz="2800" dirty="0" smtClean="0">
                <a:solidFill>
                  <a:srgbClr val="2B91AF"/>
                </a:solidFill>
                <a:latin typeface="Consolas"/>
                <a:ea typeface="Times New Roman"/>
                <a:cs typeface="Times New Roman"/>
              </a:rPr>
              <a:t>     Action</a:t>
            </a:r>
            <a:r>
              <a:rPr lang="en-US" sz="2800" dirty="0" smtClean="0">
                <a:latin typeface="Consolas"/>
                <a:ea typeface="Times New Roman"/>
                <a:cs typeface="Times New Roman"/>
              </a:rPr>
              <a:t>&lt;</a:t>
            </a:r>
            <a:r>
              <a:rPr lang="en-US" sz="2800" dirty="0" err="1" smtClean="0">
                <a:latin typeface="Consolas"/>
                <a:ea typeface="Times New Roman"/>
                <a:cs typeface="Times New Roman"/>
              </a:rPr>
              <a:t>TSource</a:t>
            </a:r>
            <a:r>
              <a:rPr lang="en-US" sz="2800" dirty="0">
                <a:latin typeface="Consolas"/>
                <a:ea typeface="Times New Roman"/>
                <a:cs typeface="Times New Roman"/>
              </a:rPr>
              <a:t>&gt; </a:t>
            </a:r>
            <a:r>
              <a:rPr lang="en-US" sz="2800" dirty="0" smtClean="0">
                <a:latin typeface="Consolas"/>
                <a:ea typeface="Times New Roman"/>
                <a:cs typeface="Times New Roman"/>
              </a:rPr>
              <a:t>body</a:t>
            </a:r>
          </a:p>
          <a:p>
            <a:pPr marL="457200" marR="0">
              <a:lnSpc>
                <a:spcPct val="115000"/>
              </a:lnSpc>
              <a:spcBef>
                <a:spcPts val="0"/>
              </a:spcBef>
              <a:spcAft>
                <a:spcPts val="0"/>
              </a:spcAft>
            </a:pPr>
            <a:r>
              <a:rPr lang="en-US" sz="2800" dirty="0">
                <a:latin typeface="Consolas"/>
                <a:ea typeface="Times New Roman"/>
                <a:cs typeface="Times New Roman"/>
              </a:rPr>
              <a:t> </a:t>
            </a:r>
            <a:r>
              <a:rPr lang="en-US" sz="2800" dirty="0" smtClean="0">
                <a:latin typeface="Consolas"/>
                <a:ea typeface="Times New Roman"/>
                <a:cs typeface="Times New Roman"/>
              </a:rPr>
              <a:t>  );</a:t>
            </a:r>
            <a:endParaRPr lang="en-US" sz="2800" dirty="0">
              <a:ea typeface="Times New Roman"/>
              <a:cs typeface="Times New Roman"/>
            </a:endParaRPr>
          </a:p>
        </p:txBody>
      </p: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4" name="Slide Number Placeholder 3"/>
          <p:cNvSpPr>
            <a:spLocks noGrp="1"/>
          </p:cNvSpPr>
          <p:nvPr>
            <p:ph type="sldNum" sz="quarter" idx="12"/>
          </p:nvPr>
        </p:nvSpPr>
        <p:spPr/>
        <p:txBody>
          <a:bodyPr/>
          <a:lstStyle/>
          <a:p>
            <a:fld id="{F4EBDBF9-E0BF-4D85-BBFD-88AE78442213}" type="slidenum">
              <a:rPr lang="en-US" smtClean="0"/>
              <a:pPr/>
              <a:t>14</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extLst>
      <p:ext uri="{BB962C8B-B14F-4D97-AF65-F5344CB8AC3E}">
        <p14:creationId xmlns:p14="http://schemas.microsoft.com/office/powerpoint/2010/main" val="835566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Speedup Demo: Antisocial Robots</a:t>
            </a:r>
            <a:endParaRPr lang="en-US"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FB5E65-51E1-460A-B5D3-B6231F8C0386}" type="slidenum">
              <a:rPr lang="en-US" smtClean="0">
                <a:solidFill>
                  <a:prstClr val="black">
                    <a:tint val="75000"/>
                  </a:prstClr>
                </a:solidFill>
              </a:rPr>
              <a:pPr/>
              <a:t>15</a:t>
            </a:fld>
            <a:endParaRPr lang="en-US">
              <a:solidFill>
                <a:prstClr val="black">
                  <a:tint val="75000"/>
                </a:prstClr>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1752600"/>
            <a:ext cx="4856462" cy="4147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905000" y="1981200"/>
            <a:ext cx="12446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Date Placeholder 7"/>
          <p:cNvSpPr>
            <a:spLocks noGrp="1"/>
          </p:cNvSpPr>
          <p:nvPr>
            <p:ph type="dt" sz="half" idx="10"/>
          </p:nvPr>
        </p:nvSpPr>
        <p:spPr/>
        <p:txBody>
          <a:bodyPr/>
          <a:lstStyle/>
          <a:p>
            <a:r>
              <a:rPr lang="en-US" smtClean="0"/>
              <a:t>6/16/2010</a:t>
            </a:r>
            <a:endParaRPr lang="en-US"/>
          </a:p>
        </p:txBody>
      </p:sp>
      <p:sp>
        <p:nvSpPr>
          <p:cNvPr id="9" name="Action Button: Forward or Next 8">
            <a:hlinkClick r:id="" action="ppaction://hlinkshowjump?jump=nextslide" highlightClick="1"/>
          </p:cNvPr>
          <p:cNvSpPr/>
          <p:nvPr/>
        </p:nvSpPr>
        <p:spPr>
          <a:xfrm>
            <a:off x="7239000" y="3218527"/>
            <a:ext cx="1676400" cy="1371600"/>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 name="TextBox 9"/>
          <p:cNvSpPr txBox="1"/>
          <p:nvPr/>
        </p:nvSpPr>
        <p:spPr>
          <a:xfrm>
            <a:off x="228600" y="2627055"/>
            <a:ext cx="1384931" cy="2554545"/>
          </a:xfrm>
          <a:prstGeom prst="rect">
            <a:avLst/>
          </a:prstGeom>
          <a:noFill/>
          <a:ln w="38100">
            <a:solidFill>
              <a:srgbClr val="FF0000"/>
            </a:solidFill>
          </a:ln>
        </p:spPr>
        <p:txBody>
          <a:bodyPr wrap="none" rtlCol="0">
            <a:spAutoFit/>
          </a:bodyPr>
          <a:lstStyle/>
          <a:p>
            <a:pPr algn="ctr"/>
            <a:r>
              <a:rPr lang="en-US" sz="3200" b="1" dirty="0" smtClean="0"/>
              <a:t>fps</a:t>
            </a:r>
          </a:p>
          <a:p>
            <a:pPr algn="ctr"/>
            <a:r>
              <a:rPr lang="en-US" sz="3200" b="1" dirty="0" smtClean="0"/>
              <a:t> = </a:t>
            </a:r>
          </a:p>
          <a:p>
            <a:pPr algn="ctr"/>
            <a:r>
              <a:rPr lang="en-US" sz="3200" b="1" dirty="0"/>
              <a:t>f</a:t>
            </a:r>
            <a:r>
              <a:rPr lang="en-US" sz="3200" b="1" dirty="0" smtClean="0"/>
              <a:t>rames</a:t>
            </a:r>
          </a:p>
          <a:p>
            <a:pPr algn="ctr"/>
            <a:r>
              <a:rPr lang="en-US" sz="3200" b="1" dirty="0" smtClean="0"/>
              <a:t>per</a:t>
            </a:r>
          </a:p>
          <a:p>
            <a:pPr algn="ctr"/>
            <a:r>
              <a:rPr lang="en-US" sz="3200" b="1" dirty="0" smtClean="0"/>
              <a:t>second</a:t>
            </a:r>
            <a:endParaRPr lang="en-US" sz="3200" b="1" dirty="0"/>
          </a:p>
        </p:txBody>
      </p:sp>
    </p:spTree>
    <p:extLst>
      <p:ext uri="{BB962C8B-B14F-4D97-AF65-F5344CB8AC3E}">
        <p14:creationId xmlns:p14="http://schemas.microsoft.com/office/powerpoint/2010/main" val="2218525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Speedup: Over 3x on a 4-core! </a:t>
            </a:r>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FB5E65-51E1-460A-B5D3-B6231F8C0386}" type="slidenum">
              <a:rPr lang="en-US" smtClean="0">
                <a:solidFill>
                  <a:prstClr val="black">
                    <a:tint val="75000"/>
                  </a:prstClr>
                </a:solidFill>
              </a:rPr>
              <a:pPr/>
              <a:t>16</a:t>
            </a:fld>
            <a:endParaRPr lang="en-US">
              <a:solidFill>
                <a:prstClr val="black">
                  <a:tint val="75000"/>
                </a:prstClr>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1752600"/>
            <a:ext cx="5153025"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209800" y="1981200"/>
            <a:ext cx="1244600" cy="22860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8" name="Date Placeholder 7"/>
          <p:cNvSpPr>
            <a:spLocks noGrp="1"/>
          </p:cNvSpPr>
          <p:nvPr>
            <p:ph type="dt" sz="half" idx="10"/>
          </p:nvPr>
        </p:nvSpPr>
        <p:spPr/>
        <p:txBody>
          <a:bodyPr/>
          <a:lstStyle/>
          <a:p>
            <a:r>
              <a:rPr lang="en-US" smtClean="0"/>
              <a:t>6/16/2010</a:t>
            </a:r>
            <a:endParaRPr lang="en-US"/>
          </a:p>
        </p:txBody>
      </p:sp>
    </p:spTree>
    <p:extLst>
      <p:ext uri="{BB962C8B-B14F-4D97-AF65-F5344CB8AC3E}">
        <p14:creationId xmlns:p14="http://schemas.microsoft.com/office/powerpoint/2010/main" val="1357114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The Difference in the Code? </a:t>
            </a:r>
            <a:endParaRPr lang="en-US" dirty="0"/>
          </a:p>
        </p:txBody>
      </p:sp>
      <p:sp>
        <p:nvSpPr>
          <p:cNvPr id="7" name="Footer Placeholder 6"/>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8" name="Slide Number Placeholder 7"/>
          <p:cNvSpPr>
            <a:spLocks noGrp="1"/>
          </p:cNvSpPr>
          <p:nvPr>
            <p:ph type="sldNum" sz="quarter" idx="12"/>
          </p:nvPr>
        </p:nvSpPr>
        <p:spPr/>
        <p:txBody>
          <a:bodyPr/>
          <a:lstStyle/>
          <a:p>
            <a:fld id="{F4FB5E65-51E1-460A-B5D3-B6231F8C0386}" type="slidenum">
              <a:rPr lang="en-US" smtClean="0">
                <a:solidFill>
                  <a:prstClr val="black">
                    <a:tint val="75000"/>
                  </a:prstClr>
                </a:solidFill>
              </a:rPr>
              <a:pPr/>
              <a:t>17</a:t>
            </a:fld>
            <a:endParaRPr lang="en-US">
              <a:solidFill>
                <a:prstClr val="black">
                  <a:tint val="75000"/>
                </a:prstClr>
              </a:solidFill>
            </a:endParaRPr>
          </a:p>
        </p:txBody>
      </p:sp>
      <p:sp>
        <p:nvSpPr>
          <p:cNvPr id="9" name="Date Placeholder 8"/>
          <p:cNvSpPr>
            <a:spLocks noGrp="1"/>
          </p:cNvSpPr>
          <p:nvPr>
            <p:ph type="dt" sz="half" idx="10"/>
          </p:nvPr>
        </p:nvSpPr>
        <p:spPr/>
        <p:txBody>
          <a:bodyPr/>
          <a:lstStyle/>
          <a:p>
            <a:r>
              <a:rPr lang="en-US" smtClean="0"/>
              <a:t>6/16/2010</a:t>
            </a:r>
            <a:endParaRPr lang="en-US"/>
          </a:p>
        </p:txBody>
      </p:sp>
      <p:sp>
        <p:nvSpPr>
          <p:cNvPr id="11" name="Rectangle 10"/>
          <p:cNvSpPr/>
          <p:nvPr/>
        </p:nvSpPr>
        <p:spPr>
          <a:xfrm>
            <a:off x="-685800" y="4343400"/>
            <a:ext cx="6934200" cy="1569660"/>
          </a:xfrm>
          <a:prstGeom prst="rect">
            <a:avLst/>
          </a:prstGeom>
        </p:spPr>
        <p:txBody>
          <a:bodyPr wrap="square">
            <a:spAutoFit/>
          </a:bodyPr>
          <a:lstStyle/>
          <a:p>
            <a:r>
              <a:rPr lang="en-US" sz="1600" dirty="0">
                <a:latin typeface="Consolas"/>
              </a:rPr>
              <a:t> </a:t>
            </a:r>
            <a:r>
              <a:rPr lang="en-US" sz="1600" dirty="0" smtClean="0">
                <a:latin typeface="Consolas"/>
              </a:rPr>
              <a:t>	</a:t>
            </a:r>
            <a:r>
              <a:rPr lang="en-US" sz="1600" dirty="0" smtClean="0">
                <a:solidFill>
                  <a:srgbClr val="0000FF"/>
                </a:solidFill>
                <a:latin typeface="Consolas"/>
              </a:rPr>
              <a:t>public</a:t>
            </a:r>
            <a:r>
              <a:rPr lang="en-US" sz="1600" dirty="0" smtClean="0">
                <a:solidFill>
                  <a:prstClr val="black"/>
                </a:solidFill>
                <a:latin typeface="Consolas"/>
              </a:rPr>
              <a:t> </a:t>
            </a:r>
            <a:r>
              <a:rPr lang="en-US" sz="1600" dirty="0">
                <a:solidFill>
                  <a:srgbClr val="0000FF"/>
                </a:solidFill>
                <a:latin typeface="Consolas"/>
              </a:rPr>
              <a:t>void</a:t>
            </a:r>
            <a:r>
              <a:rPr lang="en-US" sz="1600" dirty="0">
                <a:solidFill>
                  <a:prstClr val="black"/>
                </a:solidFill>
                <a:latin typeface="Consolas"/>
              </a:rPr>
              <a:t> </a:t>
            </a:r>
            <a:r>
              <a:rPr lang="en-US" sz="1600" dirty="0" err="1">
                <a:solidFill>
                  <a:prstClr val="black"/>
                </a:solidFill>
                <a:latin typeface="Consolas"/>
              </a:rPr>
              <a:t>SequentialStep</a:t>
            </a:r>
            <a:r>
              <a:rPr lang="en-US" sz="1600" dirty="0">
                <a:solidFill>
                  <a:prstClr val="black"/>
                </a:solidFill>
                <a:latin typeface="Consolas"/>
              </a:rPr>
              <a:t>()</a:t>
            </a:r>
          </a:p>
          <a:p>
            <a:r>
              <a:rPr lang="en-US" sz="1600" dirty="0">
                <a:solidFill>
                  <a:prstClr val="black"/>
                </a:solidFill>
                <a:latin typeface="Consolas"/>
              </a:rPr>
              <a:t>        {</a:t>
            </a:r>
          </a:p>
          <a:p>
            <a:r>
              <a:rPr lang="en-US" sz="1600" dirty="0">
                <a:solidFill>
                  <a:prstClr val="black"/>
                </a:solidFill>
                <a:latin typeface="Consolas"/>
              </a:rPr>
              <a:t>            </a:t>
            </a:r>
            <a:r>
              <a:rPr lang="en-US" sz="1600" dirty="0" err="1">
                <a:solidFill>
                  <a:srgbClr val="0000FF"/>
                </a:solidFill>
                <a:latin typeface="Consolas"/>
              </a:rPr>
              <a:t>foreach</a:t>
            </a:r>
            <a:r>
              <a:rPr lang="en-US" sz="1600" dirty="0">
                <a:solidFill>
                  <a:prstClr val="black"/>
                </a:solidFill>
                <a:latin typeface="Consolas"/>
              </a:rPr>
              <a:t> (</a:t>
            </a:r>
            <a:r>
              <a:rPr lang="en-US" sz="1600" dirty="0">
                <a:solidFill>
                  <a:srgbClr val="2B91AF"/>
                </a:solidFill>
                <a:latin typeface="Consolas"/>
              </a:rPr>
              <a:t>Robot</a:t>
            </a:r>
            <a:r>
              <a:rPr lang="en-US" sz="1600" dirty="0">
                <a:solidFill>
                  <a:prstClr val="black"/>
                </a:solidFill>
                <a:latin typeface="Consolas"/>
              </a:rPr>
              <a:t> </a:t>
            </a:r>
            <a:r>
              <a:rPr lang="en-US" sz="1600" dirty="0" err="1">
                <a:solidFill>
                  <a:prstClr val="black"/>
                </a:solidFill>
                <a:latin typeface="Consolas"/>
              </a:rPr>
              <a:t>robot</a:t>
            </a:r>
            <a:r>
              <a:rPr lang="en-US" sz="1600" dirty="0">
                <a:solidFill>
                  <a:prstClr val="black"/>
                </a:solidFill>
                <a:latin typeface="Consolas"/>
              </a:rPr>
              <a:t> </a:t>
            </a:r>
            <a:r>
              <a:rPr lang="en-US" sz="1600" dirty="0">
                <a:solidFill>
                  <a:srgbClr val="0000FF"/>
                </a:solidFill>
                <a:latin typeface="Consolas"/>
              </a:rPr>
              <a:t>in</a:t>
            </a:r>
            <a:r>
              <a:rPr lang="en-US" sz="1600" dirty="0">
                <a:solidFill>
                  <a:prstClr val="black"/>
                </a:solidFill>
                <a:latin typeface="Consolas"/>
              </a:rPr>
              <a:t> _robots)</a:t>
            </a:r>
          </a:p>
          <a:p>
            <a:r>
              <a:rPr lang="en-US" sz="1600" dirty="0">
                <a:solidFill>
                  <a:prstClr val="black"/>
                </a:solidFill>
                <a:latin typeface="Consolas"/>
              </a:rPr>
              <a:t>                </a:t>
            </a:r>
            <a:r>
              <a:rPr lang="en-US" sz="1600" dirty="0" err="1">
                <a:solidFill>
                  <a:prstClr val="black"/>
                </a:solidFill>
                <a:latin typeface="Consolas"/>
              </a:rPr>
              <a:t>SimulateOneStep</a:t>
            </a:r>
            <a:r>
              <a:rPr lang="en-US" sz="1600" dirty="0">
                <a:solidFill>
                  <a:prstClr val="black"/>
                </a:solidFill>
                <a:latin typeface="Consolas"/>
              </a:rPr>
              <a:t>(robot);</a:t>
            </a:r>
          </a:p>
          <a:p>
            <a:r>
              <a:rPr lang="en-US" sz="1600" dirty="0">
                <a:solidFill>
                  <a:prstClr val="black"/>
                </a:solidFill>
                <a:latin typeface="Consolas"/>
              </a:rPr>
              <a:t>        }</a:t>
            </a:r>
          </a:p>
          <a:p>
            <a:endParaRPr lang="en-US" sz="1600" dirty="0">
              <a:solidFill>
                <a:prstClr val="black"/>
              </a:solidFill>
              <a:latin typeface="Consolas"/>
            </a:endParaRPr>
          </a:p>
        </p:txBody>
      </p:sp>
      <p:sp>
        <p:nvSpPr>
          <p:cNvPr id="12" name="Rectangle 11"/>
          <p:cNvSpPr/>
          <p:nvPr/>
        </p:nvSpPr>
        <p:spPr>
          <a:xfrm>
            <a:off x="3962400" y="4343400"/>
            <a:ext cx="7391400" cy="1354217"/>
          </a:xfrm>
          <a:prstGeom prst="rect">
            <a:avLst/>
          </a:prstGeom>
        </p:spPr>
        <p:txBody>
          <a:bodyPr wrap="square">
            <a:spAutoFit/>
          </a:bodyPr>
          <a:lstStyle/>
          <a:p>
            <a:r>
              <a:rPr lang="en-US" sz="1600" dirty="0">
                <a:solidFill>
                  <a:prstClr val="black"/>
                </a:solidFill>
                <a:latin typeface="Consolas"/>
              </a:rPr>
              <a:t> </a:t>
            </a:r>
            <a:r>
              <a:rPr lang="en-US" sz="1600" dirty="0" smtClean="0">
                <a:solidFill>
                  <a:prstClr val="black"/>
                </a:solidFill>
                <a:latin typeface="Consolas"/>
              </a:rPr>
              <a:t>	</a:t>
            </a:r>
            <a:r>
              <a:rPr lang="en-US" sz="1600" dirty="0" smtClean="0">
                <a:solidFill>
                  <a:srgbClr val="0000FF"/>
                </a:solidFill>
                <a:latin typeface="Consolas"/>
              </a:rPr>
              <a:t>public</a:t>
            </a:r>
            <a:r>
              <a:rPr lang="en-US" sz="1600" dirty="0" smtClean="0">
                <a:solidFill>
                  <a:prstClr val="black"/>
                </a:solidFill>
                <a:latin typeface="Consolas"/>
              </a:rPr>
              <a:t> </a:t>
            </a:r>
            <a:r>
              <a:rPr lang="en-US" sz="1600" dirty="0">
                <a:solidFill>
                  <a:srgbClr val="0000FF"/>
                </a:solidFill>
                <a:latin typeface="Consolas"/>
              </a:rPr>
              <a:t>void</a:t>
            </a:r>
            <a:r>
              <a:rPr lang="en-US" sz="1600" dirty="0">
                <a:solidFill>
                  <a:prstClr val="black"/>
                </a:solidFill>
                <a:latin typeface="Consolas"/>
              </a:rPr>
              <a:t> </a:t>
            </a:r>
            <a:r>
              <a:rPr lang="en-US" sz="1600" dirty="0" err="1">
                <a:solidFill>
                  <a:prstClr val="black"/>
                </a:solidFill>
                <a:latin typeface="Consolas"/>
              </a:rPr>
              <a:t>ParallelStep</a:t>
            </a:r>
            <a:r>
              <a:rPr lang="en-US" sz="1600" dirty="0">
                <a:solidFill>
                  <a:prstClr val="black"/>
                </a:solidFill>
                <a:latin typeface="Consolas"/>
              </a:rPr>
              <a:t>()</a:t>
            </a:r>
          </a:p>
          <a:p>
            <a:r>
              <a:rPr lang="en-US" sz="1600" dirty="0">
                <a:solidFill>
                  <a:prstClr val="black"/>
                </a:solidFill>
                <a:latin typeface="Consolas"/>
              </a:rPr>
              <a:t>        {</a:t>
            </a:r>
          </a:p>
          <a:p>
            <a:r>
              <a:rPr lang="en-US" sz="1600" dirty="0">
                <a:solidFill>
                  <a:prstClr val="black"/>
                </a:solidFill>
                <a:latin typeface="Consolas"/>
              </a:rPr>
              <a:t>            </a:t>
            </a:r>
            <a:r>
              <a:rPr lang="en-US" sz="1600" dirty="0" err="1">
                <a:solidFill>
                  <a:srgbClr val="2B91AF"/>
                </a:solidFill>
                <a:latin typeface="Consolas"/>
              </a:rPr>
              <a:t>Parallel</a:t>
            </a:r>
            <a:r>
              <a:rPr lang="en-US" sz="1600" dirty="0" err="1">
                <a:solidFill>
                  <a:prstClr val="black"/>
                </a:solidFill>
                <a:latin typeface="Consolas"/>
              </a:rPr>
              <a:t>.ForEach</a:t>
            </a:r>
            <a:r>
              <a:rPr lang="en-US" sz="1600" dirty="0">
                <a:solidFill>
                  <a:prstClr val="black"/>
                </a:solidFill>
                <a:latin typeface="Consolas"/>
              </a:rPr>
              <a:t>(_robots, r =&gt;</a:t>
            </a:r>
          </a:p>
          <a:p>
            <a:r>
              <a:rPr lang="en-US" sz="1600" dirty="0">
                <a:solidFill>
                  <a:prstClr val="black"/>
                </a:solidFill>
                <a:latin typeface="Consolas"/>
              </a:rPr>
              <a:t>                </a:t>
            </a:r>
            <a:r>
              <a:rPr lang="en-US" sz="1600" dirty="0" err="1">
                <a:solidFill>
                  <a:prstClr val="black"/>
                </a:solidFill>
                <a:latin typeface="Consolas"/>
              </a:rPr>
              <a:t>SimulateOneStep</a:t>
            </a:r>
            <a:r>
              <a:rPr lang="en-US" sz="1600" dirty="0">
                <a:solidFill>
                  <a:prstClr val="black"/>
                </a:solidFill>
                <a:latin typeface="Consolas"/>
              </a:rPr>
              <a:t>(r));</a:t>
            </a:r>
          </a:p>
          <a:p>
            <a:r>
              <a:rPr lang="en-US" sz="1600" dirty="0">
                <a:solidFill>
                  <a:prstClr val="black"/>
                </a:solidFill>
                <a:latin typeface="Consolas"/>
              </a:rPr>
              <a:t>        }</a:t>
            </a:r>
            <a:endParaRPr lang="en-US" sz="1600" dirty="0"/>
          </a:p>
        </p:txBody>
      </p:sp>
      <p:cxnSp>
        <p:nvCxnSpPr>
          <p:cNvPr id="14" name="Straight Connector 13"/>
          <p:cNvCxnSpPr/>
          <p:nvPr/>
        </p:nvCxnSpPr>
        <p:spPr>
          <a:xfrm>
            <a:off x="4572000" y="4114800"/>
            <a:ext cx="0" cy="205740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1600200" y="1066800"/>
            <a:ext cx="5715000" cy="2462213"/>
          </a:xfrm>
          <a:prstGeom prst="rect">
            <a:avLst/>
          </a:prstGeom>
        </p:spPr>
        <p:txBody>
          <a:bodyPr wrap="square">
            <a:spAutoFit/>
          </a:bodyPr>
          <a:lstStyle/>
          <a:p>
            <a:r>
              <a:rPr lang="en-US" sz="1400" dirty="0">
                <a:solidFill>
                  <a:srgbClr val="0000FF"/>
                </a:solidFill>
                <a:latin typeface="Consolas"/>
              </a:rPr>
              <a:t> </a:t>
            </a:r>
            <a:r>
              <a:rPr lang="en-US" sz="1400" dirty="0" smtClean="0">
                <a:solidFill>
                  <a:srgbClr val="0000FF"/>
                </a:solidFill>
                <a:latin typeface="Consolas"/>
              </a:rPr>
              <a:t>       void</a:t>
            </a:r>
            <a:r>
              <a:rPr lang="en-US" sz="1400" dirty="0" smtClean="0">
                <a:solidFill>
                  <a:prstClr val="black"/>
                </a:solidFill>
                <a:latin typeface="Consolas"/>
              </a:rPr>
              <a:t> </a:t>
            </a:r>
            <a:r>
              <a:rPr lang="en-US" sz="1400" b="1" dirty="0" err="1">
                <a:solidFill>
                  <a:prstClr val="black"/>
                </a:solidFill>
                <a:latin typeface="Consolas"/>
              </a:rPr>
              <a:t>PerformSimulationStep</a:t>
            </a:r>
            <a:r>
              <a:rPr lang="en-US" sz="1400" dirty="0">
                <a:solidFill>
                  <a:prstClr val="black"/>
                </a:solidFill>
                <a:latin typeface="Consolas"/>
              </a:rPr>
              <a:t>()</a:t>
            </a:r>
          </a:p>
          <a:p>
            <a:r>
              <a:rPr lang="en-US" sz="1400" dirty="0">
                <a:solidFill>
                  <a:prstClr val="black"/>
                </a:solidFill>
                <a:latin typeface="Consolas"/>
              </a:rPr>
              <a:t>        {</a:t>
            </a:r>
          </a:p>
          <a:p>
            <a:r>
              <a:rPr lang="en-US" sz="1400" dirty="0">
                <a:solidFill>
                  <a:srgbClr val="0000FF"/>
                </a:solidFill>
                <a:latin typeface="Consolas"/>
              </a:rPr>
              <a:t> </a:t>
            </a:r>
            <a:r>
              <a:rPr lang="en-US" sz="1400" dirty="0" smtClean="0">
                <a:solidFill>
                  <a:srgbClr val="0000FF"/>
                </a:solidFill>
                <a:latin typeface="Consolas"/>
              </a:rPr>
              <a:t>           if</a:t>
            </a:r>
            <a:r>
              <a:rPr lang="en-US" sz="1400" dirty="0" smtClean="0">
                <a:solidFill>
                  <a:prstClr val="black"/>
                </a:solidFill>
                <a:latin typeface="Consolas"/>
              </a:rPr>
              <a:t> </a:t>
            </a:r>
            <a:r>
              <a:rPr lang="en-US" sz="1400" dirty="0">
                <a:solidFill>
                  <a:prstClr val="black"/>
                </a:solidFill>
                <a:latin typeface="Consolas"/>
              </a:rPr>
              <a:t>(</a:t>
            </a:r>
            <a:r>
              <a:rPr lang="en-US" sz="1400" dirty="0" err="1">
                <a:solidFill>
                  <a:prstClr val="black"/>
                </a:solidFill>
                <a:latin typeface="Consolas"/>
              </a:rPr>
              <a:t>naiveparallel.IsChecked.Value</a:t>
            </a:r>
            <a:r>
              <a:rPr lang="en-US" sz="1400" dirty="0">
                <a:solidFill>
                  <a:prstClr val="black"/>
                </a:solidFill>
                <a:latin typeface="Consolas"/>
              </a:rPr>
              <a:t>)</a:t>
            </a:r>
          </a:p>
          <a:p>
            <a:r>
              <a:rPr lang="en-US" sz="1400" dirty="0">
                <a:solidFill>
                  <a:prstClr val="black"/>
                </a:solidFill>
                <a:latin typeface="Consolas"/>
              </a:rPr>
              <a:t>            {</a:t>
            </a:r>
          </a:p>
          <a:p>
            <a:r>
              <a:rPr lang="en-US" sz="1400" dirty="0">
                <a:solidFill>
                  <a:prstClr val="black"/>
                </a:solidFill>
                <a:latin typeface="Consolas"/>
              </a:rPr>
              <a:t>                _</a:t>
            </a:r>
            <a:r>
              <a:rPr lang="en-US" sz="1400" dirty="0" err="1">
                <a:solidFill>
                  <a:prstClr val="black"/>
                </a:solidFill>
                <a:latin typeface="Consolas"/>
              </a:rPr>
              <a:t>robotSim.ParallelStep</a:t>
            </a:r>
            <a:r>
              <a:rPr lang="en-US" sz="1400" dirty="0">
                <a:solidFill>
                  <a:prstClr val="black"/>
                </a:solidFill>
                <a:latin typeface="Consolas"/>
              </a:rPr>
              <a:t>();</a:t>
            </a:r>
          </a:p>
          <a:p>
            <a:r>
              <a:rPr lang="en-US" sz="1400" dirty="0">
                <a:solidFill>
                  <a:prstClr val="black"/>
                </a:solidFill>
                <a:latin typeface="Consolas"/>
              </a:rPr>
              <a:t>            }</a:t>
            </a:r>
          </a:p>
          <a:p>
            <a:r>
              <a:rPr lang="en-US" sz="1400" dirty="0">
                <a:solidFill>
                  <a:prstClr val="black"/>
                </a:solidFill>
                <a:latin typeface="Consolas"/>
              </a:rPr>
              <a:t>            </a:t>
            </a:r>
            <a:r>
              <a:rPr lang="en-US" sz="1400" dirty="0">
                <a:solidFill>
                  <a:srgbClr val="0000FF"/>
                </a:solidFill>
                <a:latin typeface="Consolas"/>
              </a:rPr>
              <a:t>else</a:t>
            </a:r>
            <a:endParaRPr lang="en-US" sz="1400" dirty="0">
              <a:solidFill>
                <a:prstClr val="black"/>
              </a:solidFill>
              <a:latin typeface="Consolas"/>
            </a:endParaRPr>
          </a:p>
          <a:p>
            <a:r>
              <a:rPr lang="en-US" sz="1400" dirty="0">
                <a:solidFill>
                  <a:prstClr val="black"/>
                </a:solidFill>
                <a:latin typeface="Consolas"/>
              </a:rPr>
              <a:t>            </a:t>
            </a:r>
            <a:r>
              <a:rPr lang="en-US" sz="1400" dirty="0" smtClean="0">
                <a:solidFill>
                  <a:prstClr val="black"/>
                </a:solidFill>
                <a:latin typeface="Consolas"/>
              </a:rPr>
              <a:t>{</a:t>
            </a:r>
          </a:p>
          <a:p>
            <a:r>
              <a:rPr lang="en-US" sz="1400" dirty="0">
                <a:solidFill>
                  <a:prstClr val="black"/>
                </a:solidFill>
                <a:latin typeface="Consolas"/>
              </a:rPr>
              <a:t> </a:t>
            </a:r>
            <a:r>
              <a:rPr lang="en-US" sz="1400" dirty="0" smtClean="0">
                <a:solidFill>
                  <a:prstClr val="black"/>
                </a:solidFill>
                <a:latin typeface="Consolas"/>
              </a:rPr>
              <a:t>               _</a:t>
            </a:r>
            <a:r>
              <a:rPr lang="en-US" sz="1400" dirty="0" err="1">
                <a:solidFill>
                  <a:prstClr val="black"/>
                </a:solidFill>
                <a:latin typeface="Consolas"/>
              </a:rPr>
              <a:t>robotSim.SequentialStep</a:t>
            </a:r>
            <a:r>
              <a:rPr lang="en-US" sz="1400" dirty="0">
                <a:solidFill>
                  <a:prstClr val="black"/>
                </a:solidFill>
                <a:latin typeface="Consolas"/>
              </a:rPr>
              <a:t>();</a:t>
            </a:r>
          </a:p>
          <a:p>
            <a:r>
              <a:rPr lang="en-US" sz="1400" dirty="0">
                <a:solidFill>
                  <a:prstClr val="black"/>
                </a:solidFill>
                <a:latin typeface="Consolas"/>
              </a:rPr>
              <a:t>            </a:t>
            </a:r>
            <a:r>
              <a:rPr lang="en-US" sz="1400" dirty="0" smtClean="0">
                <a:solidFill>
                  <a:prstClr val="black"/>
                </a:solidFill>
                <a:latin typeface="Consolas"/>
              </a:rPr>
              <a:t>}</a:t>
            </a:r>
          </a:p>
          <a:p>
            <a:r>
              <a:rPr lang="en-US" sz="1400" dirty="0">
                <a:solidFill>
                  <a:prstClr val="black"/>
                </a:solidFill>
                <a:latin typeface="Consolas"/>
              </a:rPr>
              <a:t> </a:t>
            </a:r>
            <a:r>
              <a:rPr lang="en-US" sz="1400" dirty="0" smtClean="0">
                <a:solidFill>
                  <a:prstClr val="black"/>
                </a:solidFill>
                <a:latin typeface="Consolas"/>
              </a:rPr>
              <a:t>           . . .</a:t>
            </a:r>
            <a:endParaRPr lang="en-US" sz="1400" dirty="0"/>
          </a:p>
        </p:txBody>
      </p:sp>
      <p:cxnSp>
        <p:nvCxnSpPr>
          <p:cNvPr id="19" name="Straight Arrow Connector 18"/>
          <p:cNvCxnSpPr/>
          <p:nvPr/>
        </p:nvCxnSpPr>
        <p:spPr>
          <a:xfrm flipH="1">
            <a:off x="2209800" y="3124200"/>
            <a:ext cx="23622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Arc 19"/>
          <p:cNvSpPr/>
          <p:nvPr/>
        </p:nvSpPr>
        <p:spPr>
          <a:xfrm>
            <a:off x="4953000" y="2133600"/>
            <a:ext cx="1905000" cy="3886200"/>
          </a:xfrm>
          <a:prstGeom prst="arc">
            <a:avLst>
              <a:gd name="adj1" fmla="val 15957595"/>
              <a:gd name="adj2" fmla="val 836470"/>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31455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Data Structures</a:t>
            </a:r>
            <a:endParaRPr lang="en-US" dirty="0"/>
          </a:p>
        </p:txBody>
      </p:sp>
      <p:sp>
        <p:nvSpPr>
          <p:cNvPr id="3" name="Footer Placeholder 2"/>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4FB5E65-51E1-460A-B5D3-B6231F8C0386}" type="slidenum">
              <a:rPr lang="en-US" smtClean="0">
                <a:solidFill>
                  <a:prstClr val="black">
                    <a:tint val="75000"/>
                  </a:prstClr>
                </a:solidFill>
              </a:rPr>
              <a:pPr/>
              <a:t>18</a:t>
            </a:fld>
            <a:endParaRPr lang="en-US">
              <a:solidFill>
                <a:prstClr val="black">
                  <a:tint val="75000"/>
                </a:prstClr>
              </a:solidFill>
            </a:endParaRPr>
          </a:p>
        </p:txBody>
      </p:sp>
      <p:sp>
        <p:nvSpPr>
          <p:cNvPr id="5" name="Rectangle 4"/>
          <p:cNvSpPr/>
          <p:nvPr/>
        </p:nvSpPr>
        <p:spPr>
          <a:xfrm>
            <a:off x="381000" y="1752600"/>
            <a:ext cx="4495800" cy="4708981"/>
          </a:xfrm>
          <a:prstGeom prst="rect">
            <a:avLst/>
          </a:prstGeom>
        </p:spPr>
        <p:txBody>
          <a:bodyPr wrap="square">
            <a:spAutoFit/>
          </a:bodyPr>
          <a:lstStyle/>
          <a:p>
            <a:r>
              <a:rPr lang="en-US" sz="2000" dirty="0" err="1" smtClean="0">
                <a:solidFill>
                  <a:srgbClr val="0000FF"/>
                </a:solidFill>
                <a:latin typeface="Consolas"/>
              </a:rPr>
              <a:t>struct</a:t>
            </a:r>
            <a:r>
              <a:rPr lang="en-US" sz="2000" dirty="0" smtClean="0">
                <a:solidFill>
                  <a:prstClr val="black"/>
                </a:solidFill>
                <a:latin typeface="Consolas"/>
              </a:rPr>
              <a:t> </a:t>
            </a:r>
            <a:r>
              <a:rPr lang="en-US" sz="2000" dirty="0" err="1" smtClean="0">
                <a:solidFill>
                  <a:srgbClr val="2B91AF"/>
                </a:solidFill>
                <a:latin typeface="Consolas"/>
              </a:rPr>
              <a:t>RoomPoint</a:t>
            </a:r>
            <a:r>
              <a:rPr lang="en-US" sz="2000" dirty="0" smtClean="0">
                <a:solidFill>
                  <a:prstClr val="black"/>
                </a:solidFill>
                <a:latin typeface="Consolas"/>
              </a:rPr>
              <a:t> {</a:t>
            </a:r>
          </a:p>
          <a:p>
            <a:r>
              <a:rPr lang="en-US" sz="2000" dirty="0" smtClean="0">
                <a:solidFill>
                  <a:prstClr val="black"/>
                </a:solidFill>
                <a:latin typeface="Consolas"/>
              </a:rPr>
              <a:t>   </a:t>
            </a:r>
            <a:r>
              <a:rPr lang="en-US" sz="2000" dirty="0" smtClean="0">
                <a:solidFill>
                  <a:srgbClr val="0000FF"/>
                </a:solidFill>
                <a:latin typeface="Consolas"/>
              </a:rPr>
              <a:t>public</a:t>
            </a:r>
            <a:r>
              <a:rPr lang="en-US" sz="2000" dirty="0" smtClean="0">
                <a:solidFill>
                  <a:prstClr val="black"/>
                </a:solidFill>
                <a:latin typeface="Consolas"/>
              </a:rPr>
              <a:t> </a:t>
            </a:r>
            <a:r>
              <a:rPr lang="en-US" sz="2000" dirty="0" err="1" smtClean="0">
                <a:solidFill>
                  <a:srgbClr val="0000FF"/>
                </a:solidFill>
                <a:latin typeface="Consolas"/>
              </a:rPr>
              <a:t>int</a:t>
            </a:r>
            <a:r>
              <a:rPr lang="en-US" sz="2000" dirty="0" smtClean="0">
                <a:solidFill>
                  <a:prstClr val="black"/>
                </a:solidFill>
                <a:latin typeface="Consolas"/>
              </a:rPr>
              <a:t> X;</a:t>
            </a:r>
          </a:p>
          <a:p>
            <a:r>
              <a:rPr lang="en-US" sz="2000" dirty="0" smtClean="0">
                <a:solidFill>
                  <a:srgbClr val="0000FF"/>
                </a:solidFill>
                <a:latin typeface="Consolas"/>
              </a:rPr>
              <a:t>   public</a:t>
            </a:r>
            <a:r>
              <a:rPr lang="en-US" sz="2000" dirty="0" smtClean="0">
                <a:solidFill>
                  <a:prstClr val="black"/>
                </a:solidFill>
                <a:latin typeface="Consolas"/>
              </a:rPr>
              <a:t> </a:t>
            </a:r>
            <a:r>
              <a:rPr lang="en-US" sz="2000" dirty="0" err="1" smtClean="0">
                <a:solidFill>
                  <a:srgbClr val="0000FF"/>
                </a:solidFill>
                <a:latin typeface="Consolas"/>
              </a:rPr>
              <a:t>int</a:t>
            </a:r>
            <a:r>
              <a:rPr lang="en-US" sz="2000" dirty="0" smtClean="0">
                <a:solidFill>
                  <a:prstClr val="black"/>
                </a:solidFill>
                <a:latin typeface="Consolas"/>
              </a:rPr>
              <a:t> Y;</a:t>
            </a:r>
          </a:p>
          <a:p>
            <a:r>
              <a:rPr lang="en-US" sz="2000" dirty="0" smtClean="0">
                <a:solidFill>
                  <a:prstClr val="black"/>
                </a:solidFill>
                <a:latin typeface="Consolas"/>
              </a:rPr>
              <a:t>}</a:t>
            </a:r>
          </a:p>
          <a:p>
            <a:endParaRPr lang="en-US" sz="2000" dirty="0" smtClean="0">
              <a:solidFill>
                <a:srgbClr val="0000FF"/>
              </a:solidFill>
              <a:latin typeface="Consolas"/>
            </a:endParaRPr>
          </a:p>
          <a:p>
            <a:r>
              <a:rPr lang="en-US" sz="2000" dirty="0" smtClean="0">
                <a:solidFill>
                  <a:srgbClr val="0000FF"/>
                </a:solidFill>
                <a:latin typeface="Consolas"/>
              </a:rPr>
              <a:t>class</a:t>
            </a:r>
            <a:r>
              <a:rPr lang="en-US" sz="2000" dirty="0" smtClean="0">
                <a:solidFill>
                  <a:prstClr val="black"/>
                </a:solidFill>
                <a:latin typeface="Consolas"/>
              </a:rPr>
              <a:t> </a:t>
            </a:r>
            <a:r>
              <a:rPr lang="en-US" sz="2000" dirty="0" smtClean="0">
                <a:solidFill>
                  <a:srgbClr val="2B91AF"/>
                </a:solidFill>
                <a:latin typeface="Consolas"/>
              </a:rPr>
              <a:t>Robot</a:t>
            </a:r>
            <a:r>
              <a:rPr lang="en-US" sz="2000" dirty="0">
                <a:solidFill>
                  <a:prstClr val="black"/>
                </a:solidFill>
                <a:latin typeface="Consolas"/>
              </a:rPr>
              <a:t> </a:t>
            </a:r>
            <a:r>
              <a:rPr lang="en-US" sz="2000" dirty="0" smtClean="0">
                <a:solidFill>
                  <a:prstClr val="black"/>
                </a:solidFill>
                <a:latin typeface="Consolas"/>
              </a:rPr>
              <a:t>{</a:t>
            </a:r>
            <a:endParaRPr lang="en-US" sz="2000" dirty="0">
              <a:solidFill>
                <a:prstClr val="black"/>
              </a:solidFill>
              <a:latin typeface="Consolas"/>
            </a:endParaRPr>
          </a:p>
          <a:p>
            <a:r>
              <a:rPr lang="en-US" sz="2000" dirty="0" smtClean="0">
                <a:solidFill>
                  <a:srgbClr val="0000FF"/>
                </a:solidFill>
                <a:latin typeface="Consolas"/>
              </a:rPr>
              <a:t>   public</a:t>
            </a:r>
            <a:r>
              <a:rPr lang="en-US" sz="2000" dirty="0" smtClean="0">
                <a:solidFill>
                  <a:prstClr val="black"/>
                </a:solidFill>
                <a:latin typeface="Consolas"/>
              </a:rPr>
              <a:t> </a:t>
            </a:r>
            <a:r>
              <a:rPr lang="en-US" sz="2000" dirty="0" err="1">
                <a:solidFill>
                  <a:srgbClr val="2B91AF"/>
                </a:solidFill>
                <a:latin typeface="Consolas"/>
              </a:rPr>
              <a:t>RoomPoint</a:t>
            </a:r>
            <a:r>
              <a:rPr lang="en-US" sz="2000" dirty="0">
                <a:solidFill>
                  <a:prstClr val="black"/>
                </a:solidFill>
                <a:latin typeface="Consolas"/>
              </a:rPr>
              <a:t> Location;</a:t>
            </a:r>
          </a:p>
          <a:p>
            <a:r>
              <a:rPr lang="en-US" sz="2000" dirty="0" smtClean="0">
                <a:solidFill>
                  <a:prstClr val="black"/>
                </a:solidFill>
                <a:latin typeface="Consolas"/>
              </a:rPr>
              <a:t>}</a:t>
            </a:r>
          </a:p>
          <a:p>
            <a:endParaRPr lang="en-US" sz="2000" dirty="0" smtClean="0">
              <a:solidFill>
                <a:prstClr val="black"/>
              </a:solidFill>
              <a:latin typeface="Consolas"/>
            </a:endParaRPr>
          </a:p>
          <a:p>
            <a:pPr>
              <a:buNone/>
            </a:pPr>
            <a:r>
              <a:rPr lang="en-US" sz="2000" dirty="0" smtClean="0">
                <a:latin typeface="Courier New" pitchFamily="49" charset="0"/>
                <a:cs typeface="Courier New" pitchFamily="49" charset="0"/>
              </a:rPr>
              <a:t>List&lt;</a:t>
            </a:r>
            <a:r>
              <a:rPr lang="en-US" sz="2000" dirty="0" smtClean="0">
                <a:solidFill>
                  <a:srgbClr val="2B91AF"/>
                </a:solidFill>
                <a:latin typeface="Consolas"/>
              </a:rPr>
              <a:t>Robot</a:t>
            </a:r>
            <a:r>
              <a:rPr lang="en-US" sz="2000" dirty="0" smtClean="0">
                <a:latin typeface="Courier New" pitchFamily="49" charset="0"/>
                <a:cs typeface="Courier New" pitchFamily="49" charset="0"/>
              </a:rPr>
              <a:t>&gt; _robots;</a:t>
            </a:r>
          </a:p>
          <a:p>
            <a:pPr>
              <a:buNone/>
            </a:pPr>
            <a:r>
              <a:rPr lang="en-US" sz="2000" dirty="0" smtClean="0">
                <a:solidFill>
                  <a:srgbClr val="2B91AF"/>
                </a:solidFill>
                <a:latin typeface="Consolas"/>
              </a:rPr>
              <a:t>Robot</a:t>
            </a:r>
            <a:r>
              <a:rPr lang="en-US" sz="2000" dirty="0" smtClean="0">
                <a:latin typeface="Courier New" pitchFamily="49" charset="0"/>
                <a:cs typeface="Courier New" pitchFamily="49" charset="0"/>
              </a:rPr>
              <a:t>[][] _</a:t>
            </a:r>
            <a:r>
              <a:rPr lang="en-US" sz="2000" dirty="0" err="1" smtClean="0">
                <a:latin typeface="Courier New" pitchFamily="49" charset="0"/>
                <a:cs typeface="Courier New" pitchFamily="49" charset="0"/>
              </a:rPr>
              <a:t>roomCells</a:t>
            </a:r>
            <a:r>
              <a:rPr lang="en-US" sz="2000" dirty="0" smtClean="0">
                <a:latin typeface="Courier New" pitchFamily="49" charset="0"/>
                <a:cs typeface="Courier New" pitchFamily="49" charset="0"/>
              </a:rPr>
              <a:t>;</a:t>
            </a:r>
          </a:p>
          <a:p>
            <a:endParaRPr lang="en-US" sz="2000" dirty="0" smtClean="0">
              <a:solidFill>
                <a:prstClr val="black"/>
              </a:solidFill>
            </a:endParaRPr>
          </a:p>
          <a:p>
            <a:endParaRPr lang="en-US" sz="2000" dirty="0" smtClean="0">
              <a:solidFill>
                <a:prstClr val="black"/>
              </a:solidFill>
              <a:latin typeface="Consolas"/>
            </a:endParaRPr>
          </a:p>
          <a:p>
            <a:endParaRPr lang="en-US" sz="2000" dirty="0" smtClean="0">
              <a:solidFill>
                <a:prstClr val="black"/>
              </a:solidFill>
              <a:latin typeface="Consolas"/>
            </a:endParaRPr>
          </a:p>
          <a:p>
            <a:endParaRPr lang="en-US" sz="2000" dirty="0">
              <a:solidFill>
                <a:prstClr val="black"/>
              </a:solidFill>
            </a:endParaRPr>
          </a:p>
        </p:txBody>
      </p:sp>
      <p:graphicFrame>
        <p:nvGraphicFramePr>
          <p:cNvPr id="9" name="Table 8"/>
          <p:cNvGraphicFramePr>
            <a:graphicFrameLocks noGrp="1"/>
          </p:cNvGraphicFramePr>
          <p:nvPr/>
        </p:nvGraphicFramePr>
        <p:xfrm>
          <a:off x="5791200" y="2590800"/>
          <a:ext cx="2590800" cy="2011680"/>
        </p:xfrm>
        <a:graphic>
          <a:graphicData uri="http://schemas.openxmlformats.org/drawingml/2006/table">
            <a:tbl>
              <a:tblPr firstRow="1" bandRow="1">
                <a:tableStyleId>{5940675A-B579-460E-94D1-54222C63F5DA}</a:tableStyleId>
              </a:tblPr>
              <a:tblGrid>
                <a:gridCol w="863600"/>
                <a:gridCol w="863600"/>
                <a:gridCol w="863600"/>
              </a:tblGrid>
              <a:tr h="609600">
                <a:tc>
                  <a:txBody>
                    <a:bodyPr/>
                    <a:lstStyle/>
                    <a:p>
                      <a:endParaRPr lang="en-US" dirty="0"/>
                    </a:p>
                  </a:txBody>
                  <a:tcPr/>
                </a:tc>
                <a:tc>
                  <a:txBody>
                    <a:bodyPr/>
                    <a:lstStyle/>
                    <a:p>
                      <a:endParaRPr lang="en-US" dirty="0"/>
                    </a:p>
                  </a:txBody>
                  <a:tcPr/>
                </a:tc>
                <a:tc>
                  <a:txBody>
                    <a:bodyPr/>
                    <a:lstStyle/>
                    <a:p>
                      <a:endParaRPr lang="en-US" dirty="0"/>
                    </a:p>
                  </a:txBody>
                  <a:tcPr/>
                </a:tc>
              </a:tr>
              <a:tr h="609600">
                <a:tc>
                  <a:txBody>
                    <a:bodyPr/>
                    <a:lstStyle/>
                    <a:p>
                      <a:endParaRPr lang="en-US"/>
                    </a:p>
                  </a:txBody>
                  <a:tcPr/>
                </a:tc>
                <a:tc>
                  <a:txBody>
                    <a:bodyPr/>
                    <a:lstStyle/>
                    <a:p>
                      <a:pPr algn="ctr"/>
                      <a:r>
                        <a:rPr lang="en-US" sz="4000" b="1" dirty="0" smtClean="0">
                          <a:solidFill>
                            <a:srgbClr val="FF0000"/>
                          </a:solidFill>
                        </a:rPr>
                        <a:t>r1</a:t>
                      </a:r>
                      <a:endParaRPr lang="en-US" sz="4000" b="1" dirty="0">
                        <a:solidFill>
                          <a:srgbClr val="FF0000"/>
                        </a:solidFill>
                      </a:endParaRPr>
                    </a:p>
                  </a:txBody>
                  <a:tcPr/>
                </a:tc>
                <a:tc>
                  <a:txBody>
                    <a:bodyPr/>
                    <a:lstStyle/>
                    <a:p>
                      <a:endParaRPr lang="en-US"/>
                    </a:p>
                  </a:txBody>
                  <a:tcPr/>
                </a:tc>
              </a:tr>
              <a:tr h="609600">
                <a:tc>
                  <a:txBody>
                    <a:bodyPr/>
                    <a:lstStyle/>
                    <a:p>
                      <a:endParaRPr lang="en-US" dirty="0"/>
                    </a:p>
                  </a:txBody>
                  <a:tcPr/>
                </a:tc>
                <a:tc>
                  <a:txBody>
                    <a:bodyPr/>
                    <a:lstStyle/>
                    <a:p>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B0F0"/>
                          </a:solidFill>
                          <a:effectLst/>
                          <a:uLnTx/>
                          <a:uFillTx/>
                          <a:latin typeface="+mn-lt"/>
                          <a:ea typeface="+mn-ea"/>
                          <a:cs typeface="+mn-cs"/>
                        </a:rPr>
                        <a:t>r2</a:t>
                      </a:r>
                    </a:p>
                  </a:txBody>
                  <a:tcPr/>
                </a:tc>
              </a:tr>
            </a:tbl>
          </a:graphicData>
        </a:graphic>
      </p:graphicFrame>
      <p:sp>
        <p:nvSpPr>
          <p:cNvPr id="6" name="Rectangle 5"/>
          <p:cNvSpPr/>
          <p:nvPr/>
        </p:nvSpPr>
        <p:spPr>
          <a:xfrm>
            <a:off x="6324600" y="4876800"/>
            <a:ext cx="1701107" cy="369332"/>
          </a:xfrm>
          <a:prstGeom prst="rect">
            <a:avLst/>
          </a:prstGeom>
        </p:spPr>
        <p:txBody>
          <a:bodyPr wrap="none">
            <a:spAutoFit/>
          </a:bodyPr>
          <a:lstStyle/>
          <a:p>
            <a:r>
              <a:rPr lang="en-US" dirty="0" smtClean="0">
                <a:latin typeface="Courier New" pitchFamily="49" charset="0"/>
                <a:cs typeface="Courier New" pitchFamily="49" charset="0"/>
              </a:rPr>
              <a:t>_</a:t>
            </a:r>
            <a:r>
              <a:rPr lang="en-US" dirty="0" err="1" smtClean="0">
                <a:latin typeface="Courier New" pitchFamily="49" charset="0"/>
                <a:cs typeface="Courier New" pitchFamily="49" charset="0"/>
              </a:rPr>
              <a:t>roomCells</a:t>
            </a:r>
            <a:r>
              <a:rPr lang="en-US" dirty="0" smtClean="0">
                <a:latin typeface="Courier New" pitchFamily="49" charset="0"/>
                <a:cs typeface="Courier New" pitchFamily="49" charset="0"/>
              </a:rPr>
              <a:t>;</a:t>
            </a:r>
            <a:endParaRPr lang="en-US" dirty="0"/>
          </a:p>
        </p:txBody>
      </p:sp>
      <p:sp>
        <p:nvSpPr>
          <p:cNvPr id="7" name="TextBox 6"/>
          <p:cNvSpPr txBox="1"/>
          <p:nvPr/>
        </p:nvSpPr>
        <p:spPr>
          <a:xfrm>
            <a:off x="5767754" y="2590800"/>
            <a:ext cx="617477" cy="369332"/>
          </a:xfrm>
          <a:prstGeom prst="rect">
            <a:avLst/>
          </a:prstGeom>
          <a:noFill/>
        </p:spPr>
        <p:txBody>
          <a:bodyPr wrap="none" rtlCol="0">
            <a:spAutoFit/>
          </a:bodyPr>
          <a:lstStyle/>
          <a:p>
            <a:r>
              <a:rPr lang="en-US" dirty="0" smtClean="0"/>
              <a:t>(0,0)</a:t>
            </a:r>
            <a:endParaRPr lang="en-US" dirty="0"/>
          </a:p>
        </p:txBody>
      </p:sp>
      <p:sp>
        <p:nvSpPr>
          <p:cNvPr id="8" name="Date Placeholder 7"/>
          <p:cNvSpPr>
            <a:spLocks noGrp="1"/>
          </p:cNvSpPr>
          <p:nvPr>
            <p:ph type="dt" sz="half" idx="10"/>
          </p:nvPr>
        </p:nvSpPr>
        <p:spPr/>
        <p:txBody>
          <a:bodyPr/>
          <a:lstStyle/>
          <a:p>
            <a:r>
              <a:rPr lang="en-US" smtClean="0"/>
              <a:t>6/16/2010</a:t>
            </a:r>
            <a:endParaRPr lang="en-US"/>
          </a:p>
        </p:txBody>
      </p:sp>
    </p:spTree>
    <p:extLst>
      <p:ext uri="{BB962C8B-B14F-4D97-AF65-F5344CB8AC3E}">
        <p14:creationId xmlns:p14="http://schemas.microsoft.com/office/powerpoint/2010/main" val="2074427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Courier New" pitchFamily="49" charset="0"/>
                <a:cs typeface="Courier New" pitchFamily="49" charset="0"/>
              </a:rPr>
              <a:t>SimulateOneStep</a:t>
            </a:r>
            <a:r>
              <a:rPr lang="en-US" dirty="0" smtClean="0">
                <a:latin typeface="Courier New" pitchFamily="49" charset="0"/>
                <a:cs typeface="Courier New" pitchFamily="49" charset="0"/>
              </a:rPr>
              <a:t>(Robot r1)</a:t>
            </a:r>
          </a:p>
        </p:txBody>
      </p:sp>
      <p:sp>
        <p:nvSpPr>
          <p:cNvPr id="3" name="Content Placeholder 2"/>
          <p:cNvSpPr>
            <a:spLocks noGrp="1"/>
          </p:cNvSpPr>
          <p:nvPr>
            <p:ph idx="1"/>
          </p:nvPr>
        </p:nvSpPr>
        <p:spPr>
          <a:xfrm>
            <a:off x="533400" y="1600200"/>
            <a:ext cx="8077200" cy="1782763"/>
          </a:xfrm>
        </p:spPr>
        <p:txBody>
          <a:bodyPr>
            <a:normAutofit lnSpcReduction="10000"/>
          </a:bodyPr>
          <a:lstStyle/>
          <a:p>
            <a:r>
              <a:rPr lang="en-US" sz="3600" dirty="0" smtClean="0"/>
              <a:t>Determine new cell for </a:t>
            </a:r>
            <a:r>
              <a:rPr lang="en-US" sz="3600" b="1" dirty="0" smtClean="0">
                <a:solidFill>
                  <a:srgbClr val="FF0000"/>
                </a:solidFill>
              </a:rPr>
              <a:t>r1</a:t>
            </a:r>
          </a:p>
          <a:p>
            <a:r>
              <a:rPr lang="en-US" sz="3600" dirty="0" smtClean="0"/>
              <a:t>Move </a:t>
            </a:r>
            <a:r>
              <a:rPr lang="en-US" sz="3600" b="1" dirty="0" smtClean="0">
                <a:solidFill>
                  <a:srgbClr val="FF0000"/>
                </a:solidFill>
              </a:rPr>
              <a:t>r1</a:t>
            </a:r>
            <a:r>
              <a:rPr lang="en-US" sz="3600" dirty="0" smtClean="0"/>
              <a:t> to new cell, if not already occupied</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FB5E65-51E1-460A-B5D3-B6231F8C0386}" type="slidenum">
              <a:rPr lang="en-US" smtClean="0">
                <a:solidFill>
                  <a:prstClr val="black">
                    <a:tint val="75000"/>
                  </a:prstClr>
                </a:solidFill>
              </a:rPr>
              <a:pPr/>
              <a:t>19</a:t>
            </a:fld>
            <a:endParaRPr lang="en-US">
              <a:solidFill>
                <a:prstClr val="black">
                  <a:tint val="75000"/>
                </a:prstClr>
              </a:solidFill>
            </a:endParaRPr>
          </a:p>
        </p:txBody>
      </p:sp>
      <p:graphicFrame>
        <p:nvGraphicFramePr>
          <p:cNvPr id="8" name="Table 7"/>
          <p:cNvGraphicFramePr>
            <a:graphicFrameLocks noGrp="1"/>
          </p:cNvGraphicFramePr>
          <p:nvPr/>
        </p:nvGraphicFramePr>
        <p:xfrm>
          <a:off x="838200" y="4191000"/>
          <a:ext cx="2590800" cy="2011680"/>
        </p:xfrm>
        <a:graphic>
          <a:graphicData uri="http://schemas.openxmlformats.org/drawingml/2006/table">
            <a:tbl>
              <a:tblPr firstRow="1" bandRow="1">
                <a:tableStyleId>{5940675A-B579-460E-94D1-54222C63F5DA}</a:tableStyleId>
              </a:tblPr>
              <a:tblGrid>
                <a:gridCol w="863600"/>
                <a:gridCol w="863600"/>
                <a:gridCol w="863600"/>
              </a:tblGrid>
              <a:tr h="609600">
                <a:tc>
                  <a:txBody>
                    <a:bodyPr/>
                    <a:lstStyle/>
                    <a:p>
                      <a:endParaRPr lang="en-US" dirty="0"/>
                    </a:p>
                  </a:txBody>
                  <a:tcPr/>
                </a:tc>
                <a:tc>
                  <a:txBody>
                    <a:bodyPr/>
                    <a:lstStyle/>
                    <a:p>
                      <a:endParaRPr lang="en-US" dirty="0"/>
                    </a:p>
                  </a:txBody>
                  <a:tcPr/>
                </a:tc>
                <a:tc>
                  <a:txBody>
                    <a:bodyPr/>
                    <a:lstStyle/>
                    <a:p>
                      <a:endParaRPr lang="en-US" dirty="0"/>
                    </a:p>
                  </a:txBody>
                  <a:tcPr/>
                </a:tc>
              </a:tr>
              <a:tr h="609600">
                <a:tc>
                  <a:txBody>
                    <a:bodyPr/>
                    <a:lstStyle/>
                    <a:p>
                      <a:endParaRPr lang="en-US"/>
                    </a:p>
                  </a:txBody>
                  <a:tcPr/>
                </a:tc>
                <a:tc>
                  <a:txBody>
                    <a:bodyPr/>
                    <a:lstStyle/>
                    <a:p>
                      <a:pPr algn="ctr"/>
                      <a:r>
                        <a:rPr lang="en-US" sz="4000" b="1" dirty="0" smtClean="0">
                          <a:solidFill>
                            <a:srgbClr val="FF0000"/>
                          </a:solidFill>
                        </a:rPr>
                        <a:t>r1</a:t>
                      </a:r>
                      <a:endParaRPr lang="en-US" sz="4000" b="1" dirty="0">
                        <a:solidFill>
                          <a:srgbClr val="FF0000"/>
                        </a:solidFill>
                      </a:endParaRPr>
                    </a:p>
                  </a:txBody>
                  <a:tcPr/>
                </a:tc>
                <a:tc>
                  <a:txBody>
                    <a:bodyPr/>
                    <a:lstStyle/>
                    <a:p>
                      <a:endParaRPr lang="en-US"/>
                    </a:p>
                  </a:txBody>
                  <a:tcPr/>
                </a:tc>
              </a:tr>
              <a:tr h="609600">
                <a:tc>
                  <a:txBody>
                    <a:bodyPr/>
                    <a:lstStyle/>
                    <a:p>
                      <a:endParaRPr lang="en-US" dirty="0"/>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B0F0"/>
                          </a:solidFill>
                          <a:effectLst/>
                          <a:uLnTx/>
                          <a:uFillTx/>
                          <a:latin typeface="+mn-lt"/>
                          <a:ea typeface="+mn-ea"/>
                          <a:cs typeface="+mn-cs"/>
                        </a:rPr>
                        <a:t>r2</a:t>
                      </a:r>
                    </a:p>
                  </a:txBody>
                  <a:tcPr/>
                </a:tc>
              </a:tr>
            </a:tbl>
          </a:graphicData>
        </a:graphic>
      </p:graphicFrame>
      <p:graphicFrame>
        <p:nvGraphicFramePr>
          <p:cNvPr id="5" name="Table 4"/>
          <p:cNvGraphicFramePr>
            <a:graphicFrameLocks noGrp="1"/>
          </p:cNvGraphicFramePr>
          <p:nvPr/>
        </p:nvGraphicFramePr>
        <p:xfrm>
          <a:off x="5715000" y="4191000"/>
          <a:ext cx="2590800" cy="2103120"/>
        </p:xfrm>
        <a:graphic>
          <a:graphicData uri="http://schemas.openxmlformats.org/drawingml/2006/table">
            <a:tbl>
              <a:tblPr firstRow="1" bandRow="1">
                <a:tableStyleId>{5940675A-B579-460E-94D1-54222C63F5DA}</a:tableStyleId>
              </a:tblPr>
              <a:tblGrid>
                <a:gridCol w="863600"/>
                <a:gridCol w="863600"/>
                <a:gridCol w="863600"/>
              </a:tblGrid>
              <a:tr h="6096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0000"/>
                          </a:solidFill>
                          <a:effectLst/>
                          <a:uLnTx/>
                          <a:uFillTx/>
                          <a:latin typeface="+mn-lt"/>
                          <a:ea typeface="+mn-ea"/>
                          <a:cs typeface="+mn-cs"/>
                        </a:rPr>
                        <a:t>r1</a:t>
                      </a:r>
                    </a:p>
                  </a:txBody>
                  <a:tcPr/>
                </a:tc>
                <a:tc>
                  <a:txBody>
                    <a:bodyPr/>
                    <a:lstStyle/>
                    <a:p>
                      <a:endParaRPr lang="en-US" dirty="0"/>
                    </a:p>
                  </a:txBody>
                  <a:tcPr/>
                </a:tc>
                <a:tc>
                  <a:txBody>
                    <a:bodyPr/>
                    <a:lstStyle/>
                    <a:p>
                      <a:endParaRPr lang="en-US" dirty="0"/>
                    </a:p>
                  </a:txBody>
                  <a:tcPr/>
                </a:tc>
              </a:tr>
              <a:tr h="609600">
                <a:tc>
                  <a:txBody>
                    <a:bodyPr/>
                    <a:lstStyle/>
                    <a:p>
                      <a:endParaRPr lang="en-US"/>
                    </a:p>
                  </a:txBody>
                  <a:tcPr/>
                </a:tc>
                <a:tc>
                  <a:txBody>
                    <a:bodyPr/>
                    <a:lstStyle/>
                    <a:p>
                      <a:pPr algn="ctr"/>
                      <a:endParaRPr lang="en-US" sz="4000" b="1" dirty="0">
                        <a:solidFill>
                          <a:srgbClr val="FF0000"/>
                        </a:solidFill>
                      </a:endParaRPr>
                    </a:p>
                  </a:txBody>
                  <a:tcPr/>
                </a:tc>
                <a:tc>
                  <a:txBody>
                    <a:bodyPr/>
                    <a:lstStyle/>
                    <a:p>
                      <a:endParaRPr lang="en-US" dirty="0"/>
                    </a:p>
                  </a:txBody>
                  <a:tcPr/>
                </a:tc>
              </a:tr>
              <a:tr h="609600">
                <a:tc>
                  <a:txBody>
                    <a:bodyPr/>
                    <a:lstStyle/>
                    <a:p>
                      <a:endParaRPr lang="en-US" dirty="0"/>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B0F0"/>
                          </a:solidFill>
                          <a:effectLst/>
                          <a:uLnTx/>
                          <a:uFillTx/>
                          <a:latin typeface="+mn-lt"/>
                          <a:ea typeface="+mn-ea"/>
                          <a:cs typeface="+mn-cs"/>
                        </a:rPr>
                        <a:t>r2</a:t>
                      </a:r>
                    </a:p>
                  </a:txBody>
                  <a:tcPr/>
                </a:tc>
              </a:tr>
            </a:tbl>
          </a:graphicData>
        </a:graphic>
      </p:graphicFrame>
      <p:sp>
        <p:nvSpPr>
          <p:cNvPr id="6" name="Right Arrow 5"/>
          <p:cNvSpPr/>
          <p:nvPr/>
        </p:nvSpPr>
        <p:spPr>
          <a:xfrm>
            <a:off x="3962400" y="4953000"/>
            <a:ext cx="1219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8"/>
          <p:cNvSpPr>
            <a:spLocks noGrp="1"/>
          </p:cNvSpPr>
          <p:nvPr>
            <p:ph type="dt" sz="half" idx="10"/>
          </p:nvPr>
        </p:nvSpPr>
        <p:spPr/>
        <p:txBody>
          <a:bodyPr/>
          <a:lstStyle/>
          <a:p>
            <a:r>
              <a:rPr lang="en-US" smtClean="0"/>
              <a:t>6/16/2010</a:t>
            </a:r>
            <a:endParaRPr lang="en-US"/>
          </a:p>
        </p:txBody>
      </p:sp>
    </p:spTree>
    <p:extLst>
      <p:ext uri="{BB962C8B-B14F-4D97-AF65-F5344CB8AC3E}">
        <p14:creationId xmlns:p14="http://schemas.microsoft.com/office/powerpoint/2010/main" val="2074427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normAutofit/>
          </a:bodyPr>
          <a:lstStyle/>
          <a:p>
            <a:r>
              <a:rPr lang="en-US" dirty="0" smtClean="0"/>
              <a:t>Authored by</a:t>
            </a:r>
            <a:endParaRPr lang="en-US" dirty="0"/>
          </a:p>
          <a:p>
            <a:pPr lvl="1"/>
            <a:r>
              <a:rPr lang="en-US" dirty="0" smtClean="0"/>
              <a:t> Thomas Ball, MSR Redmond</a:t>
            </a:r>
          </a:p>
        </p:txBody>
      </p:sp>
      <p:sp>
        <p:nvSpPr>
          <p:cNvPr id="4" name="Date Placeholder 3"/>
          <p:cNvSpPr>
            <a:spLocks noGrp="1"/>
          </p:cNvSpPr>
          <p:nvPr>
            <p:ph type="dt" sz="half" idx="10"/>
          </p:nvPr>
        </p:nvSpPr>
        <p:spPr/>
        <p:txBody>
          <a:bodyPr/>
          <a:lstStyle/>
          <a:p>
            <a:fld id="{D4B584B6-1638-46E2-A2BE-CECDC9A97AF8}" type="datetime1">
              <a:rPr lang="en-US" smtClean="0"/>
              <a:t>8/17/2010</a:t>
            </a:fld>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4144755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4FB5E65-51E1-460A-B5D3-B6231F8C0386}" type="slidenum">
              <a:rPr lang="en-US" smtClean="0">
                <a:solidFill>
                  <a:prstClr val="black">
                    <a:tint val="75000"/>
                  </a:prstClr>
                </a:solidFill>
              </a:rPr>
              <a:pPr/>
              <a:t>20</a:t>
            </a:fld>
            <a:endParaRPr lang="en-US">
              <a:solidFill>
                <a:prstClr val="black">
                  <a:tint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378332655"/>
              </p:ext>
            </p:extLst>
          </p:nvPr>
        </p:nvGraphicFramePr>
        <p:xfrm>
          <a:off x="2575560" y="152400"/>
          <a:ext cx="4114800" cy="2712720"/>
        </p:xfrm>
        <a:graphic>
          <a:graphicData uri="http://schemas.openxmlformats.org/drawingml/2006/table">
            <a:tbl>
              <a:tblPr firstRow="1" bandRow="1">
                <a:tableStyleId>{5940675A-B579-460E-94D1-54222C63F5DA}</a:tableStyleId>
              </a:tblPr>
              <a:tblGrid>
                <a:gridCol w="685800"/>
                <a:gridCol w="685800"/>
                <a:gridCol w="685800"/>
                <a:gridCol w="685800"/>
                <a:gridCol w="685800"/>
                <a:gridCol w="685800"/>
              </a:tblGrid>
              <a:tr h="609600">
                <a:tc>
                  <a:txBody>
                    <a:bodyPr/>
                    <a:lstStyle/>
                    <a:p>
                      <a:pPr algn="ctr"/>
                      <a:endParaRPr lang="en-US" dirty="0">
                        <a:solidFill>
                          <a:schemeClr val="bg1"/>
                        </a:solidFill>
                      </a:endParaRPr>
                    </a:p>
                  </a:txBody>
                  <a:tcPr>
                    <a:solidFill>
                      <a:schemeClr val="bg1"/>
                    </a:solidFill>
                  </a:tcPr>
                </a:tc>
                <a:tc>
                  <a:txBody>
                    <a:bodyPr/>
                    <a:lstStyle/>
                    <a:p>
                      <a:pPr algn="ctr"/>
                      <a:r>
                        <a:rPr lang="en-US" dirty="0" smtClean="0">
                          <a:solidFill>
                            <a:schemeClr val="bg1"/>
                          </a:solidFill>
                        </a:rPr>
                        <a:t>0</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1</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2</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3</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4</a:t>
                      </a:r>
                      <a:endParaRPr lang="en-US" dirty="0">
                        <a:solidFill>
                          <a:schemeClr val="bg1"/>
                        </a:solidFill>
                      </a:endParaRPr>
                    </a:p>
                  </a:txBody>
                  <a:tcPr>
                    <a:solidFill>
                      <a:schemeClr val="tx2"/>
                    </a:solidFill>
                  </a:tcPr>
                </a:tc>
              </a:tr>
              <a:tr h="609600">
                <a:tc>
                  <a:txBody>
                    <a:bodyPr/>
                    <a:lstStyle/>
                    <a:p>
                      <a:r>
                        <a:rPr lang="en-US" dirty="0" smtClean="0">
                          <a:solidFill>
                            <a:schemeClr val="bg1"/>
                          </a:solidFill>
                        </a:rPr>
                        <a:t>0</a:t>
                      </a:r>
                      <a:endParaRPr lang="en-US" dirty="0">
                        <a:solidFill>
                          <a:schemeClr val="bg1"/>
                        </a:solidFill>
                      </a:endParaRPr>
                    </a:p>
                  </a:txBody>
                  <a:tcP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dirty="0">
                        <a:solidFill>
                          <a:schemeClr val="bg1">
                            <a:lumMod val="6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prstClr val="white">
                              <a:lumMod val="65000"/>
                            </a:prstClr>
                          </a:solidFill>
                          <a:effectLst/>
                          <a:uLnTx/>
                          <a:uFillTx/>
                          <a:latin typeface="+mn-lt"/>
                          <a:ea typeface="+mn-ea"/>
                          <a:cs typeface="+mn-cs"/>
                        </a:rPr>
                        <a:t>r</a:t>
                      </a:r>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prstClr val="white">
                              <a:lumMod val="65000"/>
                            </a:prstClr>
                          </a:solidFill>
                          <a:effectLst/>
                          <a:uLnTx/>
                          <a:uFillTx/>
                          <a:latin typeface="+mn-lt"/>
                          <a:ea typeface="+mn-ea"/>
                          <a:cs typeface="+mn-cs"/>
                        </a:rPr>
                        <a:t>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dirty="0">
                        <a:solidFill>
                          <a:schemeClr val="bg1">
                            <a:lumMod val="65000"/>
                          </a:schemeClr>
                        </a:solidFill>
                      </a:endParaRPr>
                    </a:p>
                  </a:txBody>
                  <a:tcPr/>
                </a:tc>
              </a:tr>
              <a:tr h="609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1</a:t>
                      </a:r>
                    </a:p>
                  </a:txBody>
                  <a:tcP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sz="4000" dirty="0" smtClean="0">
                        <a:solidFill>
                          <a:schemeClr val="bg1">
                            <a:lumMod val="6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0000"/>
                          </a:solidFill>
                          <a:effectLst/>
                          <a:uLnTx/>
                          <a:uFillTx/>
                          <a:latin typeface="+mn-lt"/>
                          <a:ea typeface="+mn-ea"/>
                          <a:cs typeface="+mn-cs"/>
                        </a:rPr>
                        <a:t>r1</a:t>
                      </a:r>
                    </a:p>
                  </a:txBody>
                  <a:tcPr/>
                </a:tc>
                <a:tc>
                  <a:txBody>
                    <a:bodyPr/>
                    <a:lstStyle/>
                    <a:p>
                      <a:pPr algn="ctr"/>
                      <a:endParaRPr lang="en-US" sz="4000" b="1" dirty="0">
                        <a:solidFill>
                          <a:schemeClr val="tx2"/>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B0F0"/>
                          </a:solidFill>
                          <a:effectLst/>
                          <a:uLnTx/>
                          <a:uFillTx/>
                          <a:latin typeface="+mn-lt"/>
                          <a:ea typeface="+mn-ea"/>
                          <a:cs typeface="+mn-cs"/>
                        </a:rPr>
                        <a:t>r2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sz="4000" dirty="0" smtClean="0">
                        <a:solidFill>
                          <a:schemeClr val="bg1">
                            <a:lumMod val="65000"/>
                          </a:schemeClr>
                        </a:solidFill>
                      </a:endParaRPr>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2</a:t>
                      </a:r>
                    </a:p>
                    <a:p>
                      <a:endParaRPr lang="en-US" dirty="0">
                        <a:solidFill>
                          <a:schemeClr val="bg1"/>
                        </a:solidFill>
                      </a:endParaRPr>
                    </a:p>
                  </a:txBody>
                  <a:tcP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smtClean="0">
                          <a:ln>
                            <a:noFill/>
                          </a:ln>
                          <a:solidFill>
                            <a:schemeClr val="bg1">
                              <a:lumMod val="65000"/>
                            </a:schemeClr>
                          </a:solidFill>
                          <a:effectLst/>
                          <a:uLnTx/>
                          <a:uFillTx/>
                          <a:latin typeface="+mn-lt"/>
                          <a:ea typeface="+mn-ea"/>
                          <a:cs typeface="+mn-cs"/>
                        </a:rPr>
                        <a:t>r</a:t>
                      </a:r>
                      <a:endPar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smtClean="0">
                          <a:ln>
                            <a:noFill/>
                          </a:ln>
                          <a:solidFill>
                            <a:schemeClr val="bg1">
                              <a:lumMod val="65000"/>
                            </a:schemeClr>
                          </a:solidFill>
                          <a:effectLst/>
                          <a:uLnTx/>
                          <a:uFillTx/>
                          <a:latin typeface="+mn-lt"/>
                          <a:ea typeface="+mn-ea"/>
                          <a:cs typeface="+mn-cs"/>
                        </a:rPr>
                        <a:t>r</a:t>
                      </a:r>
                      <a:endPar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r>
            </a:tbl>
          </a:graphicData>
        </a:graphic>
      </p:graphicFrame>
      <p:sp>
        <p:nvSpPr>
          <p:cNvPr id="5" name="Date Placeholder 4"/>
          <p:cNvSpPr>
            <a:spLocks noGrp="1"/>
          </p:cNvSpPr>
          <p:nvPr>
            <p:ph type="dt" sz="half" idx="10"/>
          </p:nvPr>
        </p:nvSpPr>
        <p:spPr/>
        <p:txBody>
          <a:bodyPr/>
          <a:lstStyle/>
          <a:p>
            <a:r>
              <a:rPr lang="en-US" smtClean="0"/>
              <a:t>6/16/2010</a:t>
            </a:r>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756828391"/>
              </p:ext>
            </p:extLst>
          </p:nvPr>
        </p:nvGraphicFramePr>
        <p:xfrm>
          <a:off x="228600" y="3581400"/>
          <a:ext cx="4114800" cy="2712720"/>
        </p:xfrm>
        <a:graphic>
          <a:graphicData uri="http://schemas.openxmlformats.org/drawingml/2006/table">
            <a:tbl>
              <a:tblPr firstRow="1" bandRow="1">
                <a:tableStyleId>{5940675A-B579-460E-94D1-54222C63F5DA}</a:tableStyleId>
              </a:tblPr>
              <a:tblGrid>
                <a:gridCol w="685800"/>
                <a:gridCol w="685800"/>
                <a:gridCol w="685800"/>
                <a:gridCol w="685800"/>
                <a:gridCol w="685800"/>
                <a:gridCol w="685800"/>
              </a:tblGrid>
              <a:tr h="609600">
                <a:tc>
                  <a:txBody>
                    <a:bodyPr/>
                    <a:lstStyle/>
                    <a:p>
                      <a:pPr algn="ctr"/>
                      <a:endParaRPr lang="en-US" dirty="0">
                        <a:solidFill>
                          <a:schemeClr val="bg1"/>
                        </a:solidFill>
                      </a:endParaRPr>
                    </a:p>
                  </a:txBody>
                  <a:tcPr>
                    <a:solidFill>
                      <a:schemeClr val="bg1"/>
                    </a:solidFill>
                  </a:tcPr>
                </a:tc>
                <a:tc>
                  <a:txBody>
                    <a:bodyPr/>
                    <a:lstStyle/>
                    <a:p>
                      <a:pPr algn="ctr"/>
                      <a:r>
                        <a:rPr lang="en-US" dirty="0" smtClean="0">
                          <a:solidFill>
                            <a:schemeClr val="bg1"/>
                          </a:solidFill>
                        </a:rPr>
                        <a:t>0</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1</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2</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3</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4</a:t>
                      </a:r>
                      <a:endParaRPr lang="en-US" dirty="0">
                        <a:solidFill>
                          <a:schemeClr val="bg1"/>
                        </a:solidFill>
                      </a:endParaRPr>
                    </a:p>
                  </a:txBody>
                  <a:tcPr>
                    <a:solidFill>
                      <a:schemeClr val="tx2"/>
                    </a:solidFill>
                  </a:tcPr>
                </a:tc>
              </a:tr>
              <a:tr h="609600">
                <a:tc>
                  <a:txBody>
                    <a:bodyPr/>
                    <a:lstStyle/>
                    <a:p>
                      <a:r>
                        <a:rPr lang="en-US" dirty="0" smtClean="0">
                          <a:solidFill>
                            <a:schemeClr val="bg1"/>
                          </a:solidFill>
                        </a:rPr>
                        <a:t>0</a:t>
                      </a:r>
                      <a:endParaRPr lang="en-US" dirty="0">
                        <a:solidFill>
                          <a:schemeClr val="bg1"/>
                        </a:solidFill>
                      </a:endParaRPr>
                    </a:p>
                  </a:txBody>
                  <a:tcP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dirty="0">
                        <a:solidFill>
                          <a:schemeClr val="bg1">
                            <a:lumMod val="6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prstClr val="white">
                              <a:lumMod val="65000"/>
                            </a:prst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0000"/>
                          </a:solidFill>
                          <a:effectLst/>
                          <a:uLnTx/>
                          <a:uFillTx/>
                          <a:latin typeface="+mn-lt"/>
                          <a:ea typeface="+mn-ea"/>
                          <a:cs typeface="+mn-cs"/>
                        </a:rPr>
                        <a:t>r1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prstClr val="white">
                              <a:lumMod val="65000"/>
                            </a:prstClr>
                          </a:solidFill>
                          <a:effectLst/>
                          <a:uLnTx/>
                          <a:uFillTx/>
                          <a:latin typeface="+mn-lt"/>
                          <a:ea typeface="+mn-ea"/>
                          <a:cs typeface="+mn-cs"/>
                        </a:rPr>
                        <a:t>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dirty="0">
                        <a:solidFill>
                          <a:schemeClr val="bg1">
                            <a:lumMod val="65000"/>
                          </a:schemeClr>
                        </a:solidFill>
                      </a:endParaRPr>
                    </a:p>
                  </a:txBody>
                  <a:tcPr/>
                </a:tc>
              </a:tr>
              <a:tr h="609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1</a:t>
                      </a:r>
                    </a:p>
                  </a:txBody>
                  <a:tcP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sz="4000" dirty="0" smtClean="0">
                        <a:solidFill>
                          <a:schemeClr val="bg1">
                            <a:lumMod val="6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FF0000"/>
                        </a:solidFill>
                        <a:effectLst/>
                        <a:uLnTx/>
                        <a:uFillTx/>
                        <a:latin typeface="+mn-lt"/>
                        <a:ea typeface="+mn-ea"/>
                        <a:cs typeface="+mn-cs"/>
                      </a:endParaRPr>
                    </a:p>
                  </a:txBody>
                  <a:tcPr/>
                </a:tc>
                <a:tc>
                  <a:txBody>
                    <a:bodyPr/>
                    <a:lstStyle/>
                    <a:p>
                      <a:pPr algn="ctr"/>
                      <a:endParaRPr lang="en-US" sz="4000" b="1" dirty="0">
                        <a:solidFill>
                          <a:schemeClr val="tx2"/>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B0F0"/>
                          </a:solidFill>
                          <a:effectLst/>
                          <a:uLnTx/>
                          <a:uFillTx/>
                          <a:latin typeface="+mn-lt"/>
                          <a:ea typeface="+mn-ea"/>
                          <a:cs typeface="+mn-cs"/>
                        </a:rPr>
                        <a:t>r2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sz="4000" dirty="0" smtClean="0">
                        <a:solidFill>
                          <a:schemeClr val="bg1">
                            <a:lumMod val="65000"/>
                          </a:schemeClr>
                        </a:solidFill>
                      </a:endParaRPr>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2</a:t>
                      </a:r>
                    </a:p>
                    <a:p>
                      <a:endParaRPr lang="en-US" dirty="0">
                        <a:solidFill>
                          <a:schemeClr val="bg1"/>
                        </a:solidFill>
                      </a:endParaRPr>
                    </a:p>
                  </a:txBody>
                  <a:tcP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smtClean="0">
                          <a:ln>
                            <a:noFill/>
                          </a:ln>
                          <a:solidFill>
                            <a:schemeClr val="bg1">
                              <a:lumMod val="65000"/>
                            </a:schemeClr>
                          </a:solidFill>
                          <a:effectLst/>
                          <a:uLnTx/>
                          <a:uFillTx/>
                          <a:latin typeface="+mn-lt"/>
                          <a:ea typeface="+mn-ea"/>
                          <a:cs typeface="+mn-cs"/>
                        </a:rPr>
                        <a:t>r</a:t>
                      </a:r>
                      <a:endPar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smtClean="0">
                          <a:ln>
                            <a:noFill/>
                          </a:ln>
                          <a:solidFill>
                            <a:schemeClr val="bg1">
                              <a:lumMod val="65000"/>
                            </a:schemeClr>
                          </a:solidFill>
                          <a:effectLst/>
                          <a:uLnTx/>
                          <a:uFillTx/>
                          <a:latin typeface="+mn-lt"/>
                          <a:ea typeface="+mn-ea"/>
                          <a:cs typeface="+mn-cs"/>
                        </a:rPr>
                        <a:t>r</a:t>
                      </a:r>
                      <a:endPar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460611249"/>
              </p:ext>
            </p:extLst>
          </p:nvPr>
        </p:nvGraphicFramePr>
        <p:xfrm>
          <a:off x="4648200" y="3581400"/>
          <a:ext cx="4114800" cy="2712720"/>
        </p:xfrm>
        <a:graphic>
          <a:graphicData uri="http://schemas.openxmlformats.org/drawingml/2006/table">
            <a:tbl>
              <a:tblPr firstRow="1" bandRow="1">
                <a:tableStyleId>{5940675A-B579-460E-94D1-54222C63F5DA}</a:tableStyleId>
              </a:tblPr>
              <a:tblGrid>
                <a:gridCol w="685800"/>
                <a:gridCol w="685800"/>
                <a:gridCol w="685800"/>
                <a:gridCol w="685800"/>
                <a:gridCol w="685800"/>
                <a:gridCol w="685800"/>
              </a:tblGrid>
              <a:tr h="609600">
                <a:tc>
                  <a:txBody>
                    <a:bodyPr/>
                    <a:lstStyle/>
                    <a:p>
                      <a:pPr algn="ctr"/>
                      <a:endParaRPr lang="en-US" dirty="0">
                        <a:solidFill>
                          <a:schemeClr val="bg1"/>
                        </a:solidFill>
                      </a:endParaRPr>
                    </a:p>
                  </a:txBody>
                  <a:tcPr>
                    <a:solidFill>
                      <a:schemeClr val="bg1"/>
                    </a:solidFill>
                  </a:tcPr>
                </a:tc>
                <a:tc>
                  <a:txBody>
                    <a:bodyPr/>
                    <a:lstStyle/>
                    <a:p>
                      <a:pPr algn="ctr"/>
                      <a:r>
                        <a:rPr lang="en-US" dirty="0" smtClean="0">
                          <a:solidFill>
                            <a:schemeClr val="bg1"/>
                          </a:solidFill>
                        </a:rPr>
                        <a:t>0</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1</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2</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3</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4</a:t>
                      </a:r>
                      <a:endParaRPr lang="en-US" dirty="0">
                        <a:solidFill>
                          <a:schemeClr val="bg1"/>
                        </a:solidFill>
                      </a:endParaRPr>
                    </a:p>
                  </a:txBody>
                  <a:tcPr>
                    <a:solidFill>
                      <a:schemeClr val="tx2"/>
                    </a:solidFill>
                  </a:tcPr>
                </a:tc>
              </a:tr>
              <a:tr h="609600">
                <a:tc>
                  <a:txBody>
                    <a:bodyPr/>
                    <a:lstStyle/>
                    <a:p>
                      <a:r>
                        <a:rPr lang="en-US" dirty="0" smtClean="0">
                          <a:solidFill>
                            <a:schemeClr val="bg1"/>
                          </a:solidFill>
                        </a:rPr>
                        <a:t>0</a:t>
                      </a:r>
                      <a:endParaRPr lang="en-US" dirty="0">
                        <a:solidFill>
                          <a:schemeClr val="bg1"/>
                        </a:solidFill>
                      </a:endParaRPr>
                    </a:p>
                  </a:txBody>
                  <a:tcP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dirty="0">
                        <a:solidFill>
                          <a:schemeClr val="bg1">
                            <a:lumMod val="6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prstClr val="white">
                              <a:lumMod val="65000"/>
                            </a:prst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B0F0"/>
                          </a:solidFill>
                          <a:effectLst/>
                          <a:uLnTx/>
                          <a:uFillTx/>
                          <a:latin typeface="+mn-lt"/>
                          <a:ea typeface="+mn-ea"/>
                          <a:cs typeface="+mn-cs"/>
                        </a:rPr>
                        <a:t>r2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prstClr val="white">
                              <a:lumMod val="65000"/>
                            </a:prstClr>
                          </a:solidFill>
                          <a:effectLst/>
                          <a:uLnTx/>
                          <a:uFillTx/>
                          <a:latin typeface="+mn-lt"/>
                          <a:ea typeface="+mn-ea"/>
                          <a:cs typeface="+mn-cs"/>
                        </a:rPr>
                        <a:t>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dirty="0">
                        <a:solidFill>
                          <a:schemeClr val="bg1">
                            <a:lumMod val="65000"/>
                          </a:schemeClr>
                        </a:solidFill>
                      </a:endParaRPr>
                    </a:p>
                  </a:txBody>
                  <a:tcPr/>
                </a:tc>
              </a:tr>
              <a:tr h="609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1</a:t>
                      </a:r>
                    </a:p>
                  </a:txBody>
                  <a:tcP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sz="4000" dirty="0" smtClean="0">
                        <a:solidFill>
                          <a:schemeClr val="bg1">
                            <a:lumMod val="6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0000"/>
                          </a:solidFill>
                          <a:effectLst/>
                          <a:uLnTx/>
                          <a:uFillTx/>
                          <a:latin typeface="+mn-lt"/>
                          <a:ea typeface="+mn-ea"/>
                          <a:cs typeface="+mn-cs"/>
                        </a:rPr>
                        <a:t>r1</a:t>
                      </a:r>
                    </a:p>
                  </a:txBody>
                  <a:tcPr/>
                </a:tc>
                <a:tc>
                  <a:txBody>
                    <a:bodyPr/>
                    <a:lstStyle/>
                    <a:p>
                      <a:pPr algn="ctr"/>
                      <a:endParaRPr lang="en-US" sz="4000" b="1" dirty="0">
                        <a:solidFill>
                          <a:schemeClr val="tx2"/>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00B0F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sz="4000" dirty="0" smtClean="0">
                        <a:solidFill>
                          <a:schemeClr val="bg1">
                            <a:lumMod val="65000"/>
                          </a:schemeClr>
                        </a:solidFill>
                      </a:endParaRPr>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2</a:t>
                      </a:r>
                    </a:p>
                    <a:p>
                      <a:endParaRPr lang="en-US" dirty="0">
                        <a:solidFill>
                          <a:schemeClr val="bg1"/>
                        </a:solidFill>
                      </a:endParaRPr>
                    </a:p>
                  </a:txBody>
                  <a:tcP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smtClean="0">
                          <a:ln>
                            <a:noFill/>
                          </a:ln>
                          <a:solidFill>
                            <a:schemeClr val="bg1">
                              <a:lumMod val="65000"/>
                            </a:schemeClr>
                          </a:solidFill>
                          <a:effectLst/>
                          <a:uLnTx/>
                          <a:uFillTx/>
                          <a:latin typeface="+mn-lt"/>
                          <a:ea typeface="+mn-ea"/>
                          <a:cs typeface="+mn-cs"/>
                        </a:rPr>
                        <a:t>r</a:t>
                      </a:r>
                      <a:endPar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smtClean="0">
                          <a:ln>
                            <a:noFill/>
                          </a:ln>
                          <a:solidFill>
                            <a:schemeClr val="bg1">
                              <a:lumMod val="65000"/>
                            </a:schemeClr>
                          </a:solidFill>
                          <a:effectLst/>
                          <a:uLnTx/>
                          <a:uFillTx/>
                          <a:latin typeface="+mn-lt"/>
                          <a:ea typeface="+mn-ea"/>
                          <a:cs typeface="+mn-cs"/>
                        </a:rPr>
                        <a:t>r</a:t>
                      </a:r>
                      <a:endPar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r>
            </a:tbl>
          </a:graphicData>
        </a:graphic>
      </p:graphicFrame>
      <p:sp>
        <p:nvSpPr>
          <p:cNvPr id="15" name="Bent Arrow 14"/>
          <p:cNvSpPr/>
          <p:nvPr/>
        </p:nvSpPr>
        <p:spPr>
          <a:xfrm rot="5400000">
            <a:off x="6896099" y="2400300"/>
            <a:ext cx="914400" cy="9906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Bent Arrow 15"/>
          <p:cNvSpPr/>
          <p:nvPr/>
        </p:nvSpPr>
        <p:spPr>
          <a:xfrm rot="16200000" flipH="1">
            <a:off x="1409700" y="2324100"/>
            <a:ext cx="914400" cy="9906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Smiley Face 1"/>
          <p:cNvSpPr/>
          <p:nvPr/>
        </p:nvSpPr>
        <p:spPr>
          <a:xfrm>
            <a:off x="609600" y="2819400"/>
            <a:ext cx="609600" cy="533400"/>
          </a:xfrm>
          <a:prstGeom prst="smileyFace">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Smiley Face 10"/>
          <p:cNvSpPr/>
          <p:nvPr/>
        </p:nvSpPr>
        <p:spPr>
          <a:xfrm>
            <a:off x="8001000" y="2819400"/>
            <a:ext cx="609600" cy="533400"/>
          </a:xfrm>
          <a:prstGeom prst="smileyFace">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Box 5"/>
          <p:cNvSpPr txBox="1"/>
          <p:nvPr/>
        </p:nvSpPr>
        <p:spPr>
          <a:xfrm>
            <a:off x="52453" y="1870948"/>
            <a:ext cx="1953279" cy="369332"/>
          </a:xfrm>
          <a:prstGeom prst="rect">
            <a:avLst/>
          </a:prstGeom>
          <a:noFill/>
        </p:spPr>
        <p:txBody>
          <a:bodyPr wrap="none" rtlCol="0">
            <a:spAutoFit/>
          </a:bodyPr>
          <a:lstStyle/>
          <a:p>
            <a:r>
              <a:rPr lang="en-US" dirty="0" err="1" smtClean="0"/>
              <a:t>PerformSimulationStep</a:t>
            </a:r>
            <a:endParaRPr lang="en-US" dirty="0"/>
          </a:p>
        </p:txBody>
      </p:sp>
      <p:sp>
        <p:nvSpPr>
          <p:cNvPr id="17" name="TextBox 16"/>
          <p:cNvSpPr txBox="1"/>
          <p:nvPr/>
        </p:nvSpPr>
        <p:spPr>
          <a:xfrm>
            <a:off x="6704332" y="1916668"/>
            <a:ext cx="2363468" cy="369332"/>
          </a:xfrm>
          <a:prstGeom prst="rect">
            <a:avLst/>
          </a:prstGeom>
          <a:noFill/>
        </p:spPr>
        <p:txBody>
          <a:bodyPr wrap="none" rtlCol="0">
            <a:spAutoFit/>
          </a:bodyPr>
          <a:lstStyle/>
          <a:p>
            <a:r>
              <a:rPr lang="en-US" dirty="0" err="1" smtClean="0"/>
              <a:t>PerformSimulationStep</a:t>
            </a:r>
            <a:endParaRPr lang="en-US" dirty="0"/>
          </a:p>
        </p:txBody>
      </p:sp>
    </p:spTree>
    <p:extLst>
      <p:ext uri="{BB962C8B-B14F-4D97-AF65-F5344CB8AC3E}">
        <p14:creationId xmlns:p14="http://schemas.microsoft.com/office/powerpoint/2010/main" val="4025348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4FB5E65-51E1-460A-B5D3-B6231F8C0386}" type="slidenum">
              <a:rPr lang="en-US" smtClean="0">
                <a:solidFill>
                  <a:prstClr val="black">
                    <a:tint val="75000"/>
                  </a:prstClr>
                </a:solidFill>
              </a:rPr>
              <a:pPr/>
              <a:t>21</a:t>
            </a:fld>
            <a:endParaRPr lang="en-US">
              <a:solidFill>
                <a:prstClr val="black">
                  <a:tint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556582169"/>
              </p:ext>
            </p:extLst>
          </p:nvPr>
        </p:nvGraphicFramePr>
        <p:xfrm>
          <a:off x="2667000" y="152400"/>
          <a:ext cx="4114800" cy="2712720"/>
        </p:xfrm>
        <a:graphic>
          <a:graphicData uri="http://schemas.openxmlformats.org/drawingml/2006/table">
            <a:tbl>
              <a:tblPr firstRow="1" bandRow="1">
                <a:tableStyleId>{5940675A-B579-460E-94D1-54222C63F5DA}</a:tableStyleId>
              </a:tblPr>
              <a:tblGrid>
                <a:gridCol w="685800"/>
                <a:gridCol w="685800"/>
                <a:gridCol w="685800"/>
                <a:gridCol w="685800"/>
                <a:gridCol w="685800"/>
                <a:gridCol w="685800"/>
              </a:tblGrid>
              <a:tr h="609600">
                <a:tc>
                  <a:txBody>
                    <a:bodyPr/>
                    <a:lstStyle/>
                    <a:p>
                      <a:pPr algn="ctr"/>
                      <a:endParaRPr lang="en-US" dirty="0">
                        <a:solidFill>
                          <a:schemeClr val="bg1"/>
                        </a:solidFill>
                      </a:endParaRPr>
                    </a:p>
                  </a:txBody>
                  <a:tcPr>
                    <a:solidFill>
                      <a:schemeClr val="bg1"/>
                    </a:solidFill>
                  </a:tcPr>
                </a:tc>
                <a:tc>
                  <a:txBody>
                    <a:bodyPr/>
                    <a:lstStyle/>
                    <a:p>
                      <a:pPr algn="ctr"/>
                      <a:r>
                        <a:rPr lang="en-US" dirty="0" smtClean="0">
                          <a:solidFill>
                            <a:schemeClr val="bg1"/>
                          </a:solidFill>
                        </a:rPr>
                        <a:t>0</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1</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2</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3</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4</a:t>
                      </a:r>
                      <a:endParaRPr lang="en-US" dirty="0">
                        <a:solidFill>
                          <a:schemeClr val="bg1"/>
                        </a:solidFill>
                      </a:endParaRPr>
                    </a:p>
                  </a:txBody>
                  <a:tcPr>
                    <a:solidFill>
                      <a:schemeClr val="tx2"/>
                    </a:solidFill>
                  </a:tcPr>
                </a:tc>
              </a:tr>
              <a:tr h="609600">
                <a:tc>
                  <a:txBody>
                    <a:bodyPr/>
                    <a:lstStyle/>
                    <a:p>
                      <a:r>
                        <a:rPr lang="en-US" dirty="0" smtClean="0">
                          <a:solidFill>
                            <a:schemeClr val="bg1"/>
                          </a:solidFill>
                        </a:rPr>
                        <a:t>0</a:t>
                      </a:r>
                      <a:endParaRPr lang="en-US" dirty="0">
                        <a:solidFill>
                          <a:schemeClr val="bg1"/>
                        </a:solidFill>
                      </a:endParaRPr>
                    </a:p>
                  </a:txBody>
                  <a:tcP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dirty="0">
                        <a:solidFill>
                          <a:schemeClr val="bg1">
                            <a:lumMod val="6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prstClr val="white">
                              <a:lumMod val="65000"/>
                            </a:prstClr>
                          </a:solidFill>
                          <a:effectLst/>
                          <a:uLnTx/>
                          <a:uFillTx/>
                          <a:latin typeface="+mn-lt"/>
                          <a:ea typeface="+mn-ea"/>
                          <a:cs typeface="+mn-cs"/>
                        </a:rPr>
                        <a:t>r</a:t>
                      </a:r>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prstClr val="white">
                              <a:lumMod val="65000"/>
                            </a:prstClr>
                          </a:solidFill>
                          <a:effectLst/>
                          <a:uLnTx/>
                          <a:uFillTx/>
                          <a:latin typeface="+mn-lt"/>
                          <a:ea typeface="+mn-ea"/>
                          <a:cs typeface="+mn-cs"/>
                        </a:rPr>
                        <a:t>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dirty="0">
                        <a:solidFill>
                          <a:schemeClr val="bg1">
                            <a:lumMod val="65000"/>
                          </a:schemeClr>
                        </a:solidFill>
                      </a:endParaRPr>
                    </a:p>
                  </a:txBody>
                  <a:tcPr/>
                </a:tc>
              </a:tr>
              <a:tr h="609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1</a:t>
                      </a:r>
                    </a:p>
                  </a:txBody>
                  <a:tcP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sz="4000" dirty="0" smtClean="0">
                        <a:solidFill>
                          <a:schemeClr val="bg1">
                            <a:lumMod val="6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0000"/>
                          </a:solidFill>
                          <a:effectLst/>
                          <a:uLnTx/>
                          <a:uFillTx/>
                          <a:latin typeface="+mn-lt"/>
                          <a:ea typeface="+mn-ea"/>
                          <a:cs typeface="+mn-cs"/>
                        </a:rPr>
                        <a:t>r1</a:t>
                      </a:r>
                    </a:p>
                  </a:txBody>
                  <a:tcPr/>
                </a:tc>
                <a:tc>
                  <a:txBody>
                    <a:bodyPr/>
                    <a:lstStyle/>
                    <a:p>
                      <a:pPr algn="ctr"/>
                      <a:endParaRPr lang="en-US" sz="4000" b="1" dirty="0">
                        <a:solidFill>
                          <a:schemeClr val="tx2"/>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B0F0"/>
                          </a:solidFill>
                          <a:effectLst/>
                          <a:uLnTx/>
                          <a:uFillTx/>
                          <a:latin typeface="+mn-lt"/>
                          <a:ea typeface="+mn-ea"/>
                          <a:cs typeface="+mn-cs"/>
                        </a:rPr>
                        <a:t>r2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sz="4000" dirty="0" smtClean="0">
                        <a:solidFill>
                          <a:schemeClr val="bg1">
                            <a:lumMod val="65000"/>
                          </a:schemeClr>
                        </a:solidFill>
                      </a:endParaRPr>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2</a:t>
                      </a:r>
                    </a:p>
                    <a:p>
                      <a:endParaRPr lang="en-US" dirty="0">
                        <a:solidFill>
                          <a:schemeClr val="bg1"/>
                        </a:solidFill>
                      </a:endParaRPr>
                    </a:p>
                  </a:txBody>
                  <a:tcP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smtClean="0">
                          <a:ln>
                            <a:noFill/>
                          </a:ln>
                          <a:solidFill>
                            <a:schemeClr val="bg1">
                              <a:lumMod val="65000"/>
                            </a:schemeClr>
                          </a:solidFill>
                          <a:effectLst/>
                          <a:uLnTx/>
                          <a:uFillTx/>
                          <a:latin typeface="+mn-lt"/>
                          <a:ea typeface="+mn-ea"/>
                          <a:cs typeface="+mn-cs"/>
                        </a:rPr>
                        <a:t>r</a:t>
                      </a:r>
                      <a:endPar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smtClean="0">
                          <a:ln>
                            <a:noFill/>
                          </a:ln>
                          <a:solidFill>
                            <a:schemeClr val="bg1">
                              <a:lumMod val="65000"/>
                            </a:schemeClr>
                          </a:solidFill>
                          <a:effectLst/>
                          <a:uLnTx/>
                          <a:uFillTx/>
                          <a:latin typeface="+mn-lt"/>
                          <a:ea typeface="+mn-ea"/>
                          <a:cs typeface="+mn-cs"/>
                        </a:rPr>
                        <a:t>r</a:t>
                      </a:r>
                      <a:endPar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r>
            </a:tbl>
          </a:graphicData>
        </a:graphic>
      </p:graphicFrame>
      <p:sp>
        <p:nvSpPr>
          <p:cNvPr id="5" name="Date Placeholder 4"/>
          <p:cNvSpPr>
            <a:spLocks noGrp="1"/>
          </p:cNvSpPr>
          <p:nvPr>
            <p:ph type="dt" sz="half" idx="10"/>
          </p:nvPr>
        </p:nvSpPr>
        <p:spPr/>
        <p:txBody>
          <a:bodyPr/>
          <a:lstStyle/>
          <a:p>
            <a:r>
              <a:rPr lang="en-US" smtClean="0"/>
              <a:t>6/16/2010</a:t>
            </a:r>
            <a:endParaRPr lang="en-US"/>
          </a:p>
        </p:txBody>
      </p:sp>
      <p:graphicFrame>
        <p:nvGraphicFramePr>
          <p:cNvPr id="14" name="Table 13"/>
          <p:cNvGraphicFramePr>
            <a:graphicFrameLocks noGrp="1"/>
          </p:cNvGraphicFramePr>
          <p:nvPr>
            <p:extLst>
              <p:ext uri="{D42A27DB-BD31-4B8C-83A1-F6EECF244321}">
                <p14:modId xmlns:p14="http://schemas.microsoft.com/office/powerpoint/2010/main" val="1857799228"/>
              </p:ext>
            </p:extLst>
          </p:nvPr>
        </p:nvGraphicFramePr>
        <p:xfrm>
          <a:off x="2667000" y="3581400"/>
          <a:ext cx="4114800" cy="2712720"/>
        </p:xfrm>
        <a:graphic>
          <a:graphicData uri="http://schemas.openxmlformats.org/drawingml/2006/table">
            <a:tbl>
              <a:tblPr firstRow="1" bandRow="1">
                <a:tableStyleId>{5940675A-B579-460E-94D1-54222C63F5DA}</a:tableStyleId>
              </a:tblPr>
              <a:tblGrid>
                <a:gridCol w="685800"/>
                <a:gridCol w="685800"/>
                <a:gridCol w="685800"/>
                <a:gridCol w="685800"/>
                <a:gridCol w="685800"/>
                <a:gridCol w="685800"/>
              </a:tblGrid>
              <a:tr h="609600">
                <a:tc>
                  <a:txBody>
                    <a:bodyPr/>
                    <a:lstStyle/>
                    <a:p>
                      <a:pPr algn="ctr"/>
                      <a:endParaRPr lang="en-US" dirty="0">
                        <a:solidFill>
                          <a:schemeClr val="bg1"/>
                        </a:solidFill>
                      </a:endParaRPr>
                    </a:p>
                  </a:txBody>
                  <a:tcPr>
                    <a:solidFill>
                      <a:schemeClr val="bg1"/>
                    </a:solidFill>
                  </a:tcPr>
                </a:tc>
                <a:tc>
                  <a:txBody>
                    <a:bodyPr/>
                    <a:lstStyle/>
                    <a:p>
                      <a:pPr algn="ctr"/>
                      <a:r>
                        <a:rPr lang="en-US" dirty="0" smtClean="0">
                          <a:solidFill>
                            <a:schemeClr val="bg1"/>
                          </a:solidFill>
                        </a:rPr>
                        <a:t>0</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1</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2</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3</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4</a:t>
                      </a:r>
                      <a:endParaRPr lang="en-US" dirty="0">
                        <a:solidFill>
                          <a:schemeClr val="bg1"/>
                        </a:solidFill>
                      </a:endParaRPr>
                    </a:p>
                  </a:txBody>
                  <a:tcPr>
                    <a:solidFill>
                      <a:schemeClr val="tx2"/>
                    </a:solidFill>
                  </a:tcPr>
                </a:tc>
              </a:tr>
              <a:tr h="609600">
                <a:tc>
                  <a:txBody>
                    <a:bodyPr/>
                    <a:lstStyle/>
                    <a:p>
                      <a:r>
                        <a:rPr lang="en-US" dirty="0" smtClean="0">
                          <a:solidFill>
                            <a:schemeClr val="bg1"/>
                          </a:solidFill>
                        </a:rPr>
                        <a:t>0</a:t>
                      </a:r>
                      <a:endParaRPr lang="en-US" dirty="0">
                        <a:solidFill>
                          <a:schemeClr val="bg1"/>
                        </a:solidFill>
                      </a:endParaRPr>
                    </a:p>
                  </a:txBody>
                  <a:tcP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dirty="0">
                        <a:solidFill>
                          <a:schemeClr val="bg1">
                            <a:lumMod val="6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prstClr val="white">
                              <a:lumMod val="65000"/>
                            </a:prst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B0F0"/>
                          </a:solidFill>
                          <a:effectLst/>
                          <a:uLnTx/>
                          <a:uFillTx/>
                          <a:latin typeface="+mn-lt"/>
                          <a:ea typeface="+mn-ea"/>
                          <a:cs typeface="+mn-cs"/>
                        </a:rPr>
                        <a:t>r2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prstClr val="white">
                              <a:lumMod val="65000"/>
                            </a:prstClr>
                          </a:solidFill>
                          <a:effectLst/>
                          <a:uLnTx/>
                          <a:uFillTx/>
                          <a:latin typeface="+mn-lt"/>
                          <a:ea typeface="+mn-ea"/>
                          <a:cs typeface="+mn-cs"/>
                        </a:rPr>
                        <a:t>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dirty="0">
                        <a:solidFill>
                          <a:schemeClr val="bg1">
                            <a:lumMod val="65000"/>
                          </a:schemeClr>
                        </a:solidFill>
                      </a:endParaRPr>
                    </a:p>
                  </a:txBody>
                  <a:tcPr/>
                </a:tc>
              </a:tr>
              <a:tr h="609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1</a:t>
                      </a:r>
                    </a:p>
                  </a:txBody>
                  <a:tcP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sz="4000" dirty="0" smtClean="0">
                        <a:solidFill>
                          <a:schemeClr val="bg1">
                            <a:lumMod val="6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FF0000"/>
                        </a:solidFill>
                        <a:effectLst/>
                        <a:uLnTx/>
                        <a:uFillTx/>
                        <a:latin typeface="+mn-lt"/>
                        <a:ea typeface="+mn-ea"/>
                        <a:cs typeface="+mn-cs"/>
                      </a:endParaRPr>
                    </a:p>
                  </a:txBody>
                  <a:tcPr/>
                </a:tc>
                <a:tc>
                  <a:txBody>
                    <a:bodyPr/>
                    <a:lstStyle/>
                    <a:p>
                      <a:pPr algn="ctr"/>
                      <a:endParaRPr lang="en-US" sz="4000" b="1" dirty="0">
                        <a:solidFill>
                          <a:schemeClr val="tx2"/>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00B0F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sz="4000" dirty="0" smtClean="0">
                        <a:solidFill>
                          <a:schemeClr val="bg1">
                            <a:lumMod val="65000"/>
                          </a:schemeClr>
                        </a:solidFill>
                      </a:endParaRPr>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2</a:t>
                      </a:r>
                    </a:p>
                    <a:p>
                      <a:endParaRPr lang="en-US" dirty="0">
                        <a:solidFill>
                          <a:schemeClr val="bg1"/>
                        </a:solidFill>
                      </a:endParaRPr>
                    </a:p>
                  </a:txBody>
                  <a:tcP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smtClean="0">
                          <a:ln>
                            <a:noFill/>
                          </a:ln>
                          <a:solidFill>
                            <a:schemeClr val="bg1">
                              <a:lumMod val="65000"/>
                            </a:schemeClr>
                          </a:solidFill>
                          <a:effectLst/>
                          <a:uLnTx/>
                          <a:uFillTx/>
                          <a:latin typeface="+mn-lt"/>
                          <a:ea typeface="+mn-ea"/>
                          <a:cs typeface="+mn-cs"/>
                        </a:rPr>
                        <a:t>r</a:t>
                      </a:r>
                      <a:endPar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r>
            </a:tbl>
          </a:graphicData>
        </a:graphic>
      </p:graphicFrame>
      <p:sp>
        <p:nvSpPr>
          <p:cNvPr id="6" name="Down Arrow 5"/>
          <p:cNvSpPr/>
          <p:nvPr/>
        </p:nvSpPr>
        <p:spPr>
          <a:xfrm>
            <a:off x="4465320" y="2941320"/>
            <a:ext cx="5334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miley Face 16"/>
          <p:cNvSpPr/>
          <p:nvPr/>
        </p:nvSpPr>
        <p:spPr>
          <a:xfrm>
            <a:off x="5181600" y="2962681"/>
            <a:ext cx="609600" cy="533400"/>
          </a:xfrm>
          <a:prstGeom prst="smileyFace">
            <a:avLst>
              <a:gd name="adj" fmla="val -4653"/>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5666102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Pigeonhole Principle</a:t>
            </a:r>
            <a:endParaRPr lang="en-US" dirty="0"/>
          </a:p>
        </p:txBody>
      </p:sp>
      <p:sp>
        <p:nvSpPr>
          <p:cNvPr id="3" name="Content Placeholder 2"/>
          <p:cNvSpPr>
            <a:spLocks noGrp="1"/>
          </p:cNvSpPr>
          <p:nvPr>
            <p:ph idx="1"/>
          </p:nvPr>
        </p:nvSpPr>
        <p:spPr>
          <a:xfrm>
            <a:off x="457200" y="1600200"/>
            <a:ext cx="8458200" cy="4525963"/>
          </a:xfrm>
        </p:spPr>
        <p:txBody>
          <a:bodyPr>
            <a:normAutofit lnSpcReduction="10000"/>
          </a:bodyPr>
          <a:lstStyle/>
          <a:p>
            <a:r>
              <a:rPr lang="en-US" dirty="0" smtClean="0">
                <a:sym typeface="Symbol"/>
              </a:rPr>
              <a:t>“Two robots can’t occupy the same cell”</a:t>
            </a:r>
          </a:p>
          <a:p>
            <a:endParaRPr lang="en-US" dirty="0" smtClean="0">
              <a:sym typeface="Symbol"/>
            </a:endParaRPr>
          </a:p>
          <a:p>
            <a:endParaRPr lang="en-US" dirty="0" smtClean="0"/>
          </a:p>
          <a:p>
            <a:endParaRPr lang="en-US" dirty="0" smtClean="0"/>
          </a:p>
          <a:p>
            <a:r>
              <a:rPr lang="en-US" dirty="0" smtClean="0"/>
              <a:t>If it is true before execution of</a:t>
            </a:r>
            <a:endParaRPr lang="en-US" dirty="0">
              <a:latin typeface="Courier New" pitchFamily="49" charset="0"/>
              <a:cs typeface="Courier New" pitchFamily="49" charset="0"/>
            </a:endParaRPr>
          </a:p>
          <a:p>
            <a:pPr marL="457200" lvl="1" indent="0">
              <a:buNone/>
            </a:pPr>
            <a:r>
              <a:rPr lang="en-US" dirty="0" err="1" smtClean="0">
                <a:latin typeface="Courier New" pitchFamily="49" charset="0"/>
                <a:cs typeface="Courier New" pitchFamily="49" charset="0"/>
              </a:rPr>
              <a:t>PerformSimulationStep</a:t>
            </a:r>
            <a:endParaRPr lang="en-US" dirty="0" smtClean="0"/>
          </a:p>
          <a:p>
            <a:pPr marL="0" indent="0">
              <a:buNone/>
            </a:pPr>
            <a:r>
              <a:rPr lang="en-US" dirty="0"/>
              <a:t> </a:t>
            </a:r>
            <a:r>
              <a:rPr lang="en-US" dirty="0" smtClean="0"/>
              <a:t>   then it should be true afterward, regardless of</a:t>
            </a:r>
          </a:p>
          <a:p>
            <a:pPr marL="0" indent="0">
              <a:buNone/>
            </a:pPr>
            <a:r>
              <a:rPr lang="en-US" dirty="0"/>
              <a:t> </a:t>
            </a:r>
            <a:r>
              <a:rPr lang="en-US" dirty="0" smtClean="0"/>
              <a:t>   sequential/parallel implementation</a:t>
            </a:r>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4FB5E65-51E1-460A-B5D3-B6231F8C0386}" type="slidenum">
              <a:rPr lang="en-US" smtClean="0">
                <a:solidFill>
                  <a:prstClr val="black">
                    <a:tint val="75000"/>
                  </a:prstClr>
                </a:solidFill>
              </a:rPr>
              <a:pPr/>
              <a:t>22</a:t>
            </a:fld>
            <a:endParaRPr lang="en-US">
              <a:solidFill>
                <a:prstClr val="black">
                  <a:tint val="75000"/>
                </a:prstClr>
              </a:solidFill>
            </a:endParaRPr>
          </a:p>
        </p:txBody>
      </p:sp>
      <p:sp>
        <p:nvSpPr>
          <p:cNvPr id="6" name="Date Placeholder 5"/>
          <p:cNvSpPr>
            <a:spLocks noGrp="1"/>
          </p:cNvSpPr>
          <p:nvPr>
            <p:ph type="dt" sz="half" idx="10"/>
          </p:nvPr>
        </p:nvSpPr>
        <p:spPr/>
        <p:txBody>
          <a:bodyPr/>
          <a:lstStyle/>
          <a:p>
            <a:r>
              <a:rPr lang="en-US" smtClean="0"/>
              <a:t>6/16/2010</a:t>
            </a:r>
            <a:endParaRPr lang="en-US"/>
          </a:p>
        </p:txBody>
      </p:sp>
      <p:sp>
        <p:nvSpPr>
          <p:cNvPr id="7" name="Rectangle 6"/>
          <p:cNvSpPr/>
          <p:nvPr/>
        </p:nvSpPr>
        <p:spPr>
          <a:xfrm>
            <a:off x="152400" y="2438400"/>
            <a:ext cx="8686800" cy="923330"/>
          </a:xfrm>
          <a:prstGeom prst="rect">
            <a:avLst/>
          </a:prstGeom>
        </p:spPr>
        <p:txBody>
          <a:bodyPr wrap="square">
            <a:spAutoFit/>
          </a:bodyPr>
          <a:lstStyle/>
          <a:p>
            <a:pPr marL="400050" lvl="1" indent="0">
              <a:buNone/>
            </a:pPr>
            <a:r>
              <a:rPr lang="en-US" dirty="0" err="1">
                <a:latin typeface="Courier New" pitchFamily="49" charset="0"/>
                <a:cs typeface="Courier New" pitchFamily="49" charset="0"/>
                <a:sym typeface="Symbol"/>
              </a:rPr>
              <a:t>foreach</a:t>
            </a:r>
            <a:r>
              <a:rPr lang="en-US" dirty="0">
                <a:latin typeface="Courier New" pitchFamily="49" charset="0"/>
                <a:cs typeface="Courier New" pitchFamily="49" charset="0"/>
                <a:sym typeface="Symbol"/>
              </a:rPr>
              <a:t> (</a:t>
            </a:r>
            <a:r>
              <a:rPr lang="en-US" dirty="0" err="1">
                <a:latin typeface="Courier New" pitchFamily="49" charset="0"/>
                <a:cs typeface="Courier New" pitchFamily="49" charset="0"/>
                <a:sym typeface="Symbol"/>
              </a:rPr>
              <a:t>var</a:t>
            </a:r>
            <a:r>
              <a:rPr lang="en-US" dirty="0">
                <a:latin typeface="Courier New" pitchFamily="49" charset="0"/>
                <a:cs typeface="Courier New" pitchFamily="49" charset="0"/>
                <a:sym typeface="Symbol"/>
              </a:rPr>
              <a:t> in _robots)</a:t>
            </a:r>
          </a:p>
          <a:p>
            <a:pPr marL="400050" lvl="1" indent="0">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Debug.Assert</a:t>
            </a:r>
            <a:r>
              <a:rPr lang="en-US" dirty="0">
                <a:latin typeface="Courier New" pitchFamily="49" charset="0"/>
                <a:cs typeface="Courier New" pitchFamily="49" charset="0"/>
              </a:rPr>
              <a:t>(_</a:t>
            </a:r>
            <a:r>
              <a:rPr lang="en-US" dirty="0" err="1" smtClean="0">
                <a:latin typeface="Courier New" pitchFamily="49" charset="0"/>
                <a:cs typeface="Courier New" pitchFamily="49" charset="0"/>
              </a:rPr>
              <a:t>roomCells</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r.Location.X,r.Location.Y</a:t>
            </a:r>
            <a:r>
              <a:rPr lang="en-US" dirty="0">
                <a:latin typeface="Courier New" pitchFamily="49" charset="0"/>
                <a:cs typeface="Courier New" pitchFamily="49" charset="0"/>
              </a:rPr>
              <a:t>] == </a:t>
            </a:r>
            <a:r>
              <a:rPr lang="en-US" dirty="0" smtClean="0">
                <a:latin typeface="Courier New" pitchFamily="49" charset="0"/>
                <a:cs typeface="Courier New" pitchFamily="49" charset="0"/>
              </a:rPr>
              <a:t>r,</a:t>
            </a:r>
          </a:p>
          <a:p>
            <a:pPr marL="400050" lvl="1"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“Can’t have two robots in the same cell!”);</a:t>
            </a:r>
            <a:endParaRPr lang="en-US"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Assert Statement</a:t>
            </a:r>
            <a:endParaRPr lang="en-US" dirty="0"/>
          </a:p>
        </p:txBody>
      </p:sp>
      <p:sp>
        <p:nvSpPr>
          <p:cNvPr id="3" name="Content Placeholder 2"/>
          <p:cNvSpPr>
            <a:spLocks noGrp="1"/>
          </p:cNvSpPr>
          <p:nvPr>
            <p:ph idx="1"/>
          </p:nvPr>
        </p:nvSpPr>
        <p:spPr/>
        <p:txBody>
          <a:bodyPr>
            <a:normAutofit/>
          </a:bodyPr>
          <a:lstStyle/>
          <a:p>
            <a:r>
              <a:rPr lang="en-US" dirty="0" smtClean="0"/>
              <a:t>Assert(e)</a:t>
            </a:r>
          </a:p>
          <a:p>
            <a:pPr lvl="1"/>
            <a:r>
              <a:rPr lang="en-US" dirty="0" smtClean="0"/>
              <a:t>e a </a:t>
            </a:r>
            <a:r>
              <a:rPr lang="en-US" dirty="0"/>
              <a:t>B</a:t>
            </a:r>
            <a:r>
              <a:rPr lang="en-US" dirty="0" smtClean="0"/>
              <a:t>oolean expression (</a:t>
            </a:r>
            <a:r>
              <a:rPr lang="en-US" i="1" dirty="0" smtClean="0"/>
              <a:t>state predicate</a:t>
            </a:r>
            <a:r>
              <a:rPr lang="en-US" dirty="0" smtClean="0"/>
              <a:t>)</a:t>
            </a:r>
          </a:p>
          <a:p>
            <a:pPr lvl="1"/>
            <a:r>
              <a:rPr lang="en-US" dirty="0"/>
              <a:t>e</a:t>
            </a:r>
            <a:r>
              <a:rPr lang="en-US" dirty="0" smtClean="0"/>
              <a:t> should always evaluate true when statement executes; otherwise program has an error</a:t>
            </a:r>
          </a:p>
          <a:p>
            <a:pPr lvl="1"/>
            <a:endParaRPr lang="en-US" dirty="0" smtClean="0"/>
          </a:p>
          <a:p>
            <a:r>
              <a:rPr lang="en-US" dirty="0"/>
              <a:t>H</a:t>
            </a:r>
            <a:r>
              <a:rPr lang="en-US" dirty="0" smtClean="0"/>
              <a:t>elpful assertions have messages:</a:t>
            </a:r>
          </a:p>
          <a:p>
            <a:pPr lvl="1"/>
            <a:r>
              <a:rPr lang="en-US" dirty="0" smtClean="0"/>
              <a:t>Assert(balance&gt;=0, </a:t>
            </a:r>
          </a:p>
          <a:p>
            <a:pPr marL="457200" lvl="1" indent="0">
              <a:buNone/>
            </a:pPr>
            <a:r>
              <a:rPr lang="en-US" dirty="0"/>
              <a:t> </a:t>
            </a:r>
            <a:r>
              <a:rPr lang="en-US" dirty="0" smtClean="0"/>
              <a:t>               “account balance should be non-negative”)</a:t>
            </a:r>
          </a:p>
          <a:p>
            <a:pPr lvl="1"/>
            <a:endParaRPr lang="en-US" dirty="0"/>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EBDBF9-E0BF-4D85-BBFD-88AE78442213}" type="slidenum">
              <a:rPr lang="en-US" smtClean="0"/>
              <a:pPr/>
              <a:t>23</a:t>
            </a:fld>
            <a:endParaRPr lang="en-US"/>
          </a:p>
        </p:txBody>
      </p:sp>
    </p:spTree>
    <p:extLst>
      <p:ext uri="{BB962C8B-B14F-4D97-AF65-F5344CB8AC3E}">
        <p14:creationId xmlns:p14="http://schemas.microsoft.com/office/powerpoint/2010/main" val="4121043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Invariant</a:t>
            </a:r>
            <a:endParaRPr lang="en-US" dirty="0"/>
          </a:p>
        </p:txBody>
      </p:sp>
      <p:sp>
        <p:nvSpPr>
          <p:cNvPr id="3" name="Content Placeholder 2"/>
          <p:cNvSpPr>
            <a:spLocks noGrp="1"/>
          </p:cNvSpPr>
          <p:nvPr>
            <p:ph idx="1"/>
          </p:nvPr>
        </p:nvSpPr>
        <p:spPr/>
        <p:txBody>
          <a:bodyPr>
            <a:normAutofit lnSpcReduction="10000"/>
          </a:bodyPr>
          <a:lstStyle/>
          <a:p>
            <a:r>
              <a:rPr lang="en-US" dirty="0" smtClean="0"/>
              <a:t>State predicate e is </a:t>
            </a:r>
            <a:r>
              <a:rPr lang="en-US" b="1" dirty="0"/>
              <a:t>invariant</a:t>
            </a:r>
            <a:r>
              <a:rPr lang="en-US" dirty="0"/>
              <a:t> to </a:t>
            </a:r>
            <a:r>
              <a:rPr lang="en-US" dirty="0" smtClean="0"/>
              <a:t>program fragment S provided that</a:t>
            </a:r>
          </a:p>
          <a:p>
            <a:pPr lvl="1"/>
            <a:r>
              <a:rPr lang="en-US" b="1" dirty="0" smtClean="0"/>
              <a:t>If</a:t>
            </a:r>
            <a:r>
              <a:rPr lang="en-US" dirty="0" smtClean="0"/>
              <a:t> predicate e is true before execution of S then</a:t>
            </a:r>
          </a:p>
          <a:p>
            <a:pPr lvl="1"/>
            <a:r>
              <a:rPr lang="en-US" b="1" dirty="0" smtClean="0"/>
              <a:t>Then</a:t>
            </a:r>
            <a:r>
              <a:rPr lang="en-US" dirty="0" smtClean="0"/>
              <a:t> </a:t>
            </a:r>
            <a:r>
              <a:rPr lang="en-US" dirty="0"/>
              <a:t>p</a:t>
            </a:r>
            <a:r>
              <a:rPr lang="en-US" dirty="0" smtClean="0"/>
              <a:t>redicate e is true after execution of S </a:t>
            </a:r>
          </a:p>
          <a:p>
            <a:r>
              <a:rPr lang="en-US" dirty="0" smtClean="0"/>
              <a:t>So, </a:t>
            </a:r>
          </a:p>
          <a:p>
            <a:pPr lvl="1"/>
            <a:r>
              <a:rPr lang="en-US" dirty="0" smtClean="0">
                <a:sym typeface="Symbol"/>
              </a:rPr>
              <a:t>State predicate</a:t>
            </a:r>
          </a:p>
          <a:p>
            <a:pPr lvl="2"/>
            <a:r>
              <a:rPr lang="en-US" dirty="0" smtClean="0">
                <a:sym typeface="Symbol"/>
              </a:rPr>
              <a:t>“Two </a:t>
            </a:r>
            <a:r>
              <a:rPr lang="en-US" dirty="0">
                <a:sym typeface="Symbol"/>
              </a:rPr>
              <a:t>robots can’t occupy the same cell”</a:t>
            </a:r>
          </a:p>
          <a:p>
            <a:pPr lvl="1"/>
            <a:r>
              <a:rPr lang="en-US" dirty="0" smtClean="0"/>
              <a:t>Is invariant to</a:t>
            </a:r>
          </a:p>
          <a:p>
            <a:pPr lvl="2"/>
            <a:r>
              <a:rPr lang="en-US" dirty="0" smtClean="0"/>
              <a:t> </a:t>
            </a:r>
            <a:r>
              <a:rPr lang="en-US" dirty="0" err="1"/>
              <a:t>PerformSimulationStep</a:t>
            </a:r>
            <a:endParaRPr lang="en-US" dirty="0" smtClean="0"/>
          </a:p>
          <a:p>
            <a:pPr lvl="1"/>
            <a:endParaRPr lang="en-US" dirty="0" smtClean="0"/>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EBDBF9-E0BF-4D85-BBFD-88AE78442213}" type="slidenum">
              <a:rPr lang="en-US" smtClean="0"/>
              <a:pPr/>
              <a:t>24</a:t>
            </a:fld>
            <a:endParaRPr lang="en-US"/>
          </a:p>
        </p:txBody>
      </p:sp>
    </p:spTree>
    <p:extLst>
      <p:ext uri="{BB962C8B-B14F-4D97-AF65-F5344CB8AC3E}">
        <p14:creationId xmlns:p14="http://schemas.microsoft.com/office/powerpoint/2010/main" val="2881006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124200"/>
            <a:ext cx="8001000" cy="1752600"/>
          </a:xfrm>
        </p:spPr>
        <p:txBody>
          <a:bodyPr/>
          <a:lstStyle/>
          <a:p>
            <a:r>
              <a:rPr lang="en-US" dirty="0" smtClean="0"/>
              <a:t>1. Antisocial Robots has a Bug</a:t>
            </a:r>
          </a:p>
          <a:p>
            <a:r>
              <a:rPr lang="en-US" dirty="0" smtClean="0"/>
              <a:t>2. It’s Hard to Expose Concurrency Bugs!</a:t>
            </a:r>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4FB5E65-51E1-460A-B5D3-B6231F8C0386}" type="slidenum">
              <a:rPr lang="en-US" smtClean="0">
                <a:solidFill>
                  <a:prstClr val="black">
                    <a:tint val="75000"/>
                  </a:prstClr>
                </a:solidFill>
              </a:rPr>
              <a:pPr/>
              <a:t>25</a:t>
            </a:fld>
            <a:endParaRPr lang="en-US">
              <a:solidFill>
                <a:prstClr val="black">
                  <a:tint val="75000"/>
                </a:prstClr>
              </a:solidFill>
            </a:endParaRPr>
          </a:p>
        </p:txBody>
      </p:sp>
      <p:sp>
        <p:nvSpPr>
          <p:cNvPr id="6" name="Date Placeholder 5"/>
          <p:cNvSpPr>
            <a:spLocks noGrp="1"/>
          </p:cNvSpPr>
          <p:nvPr>
            <p:ph type="dt" sz="half" idx="10"/>
          </p:nvPr>
        </p:nvSpPr>
        <p:spPr/>
        <p:txBody>
          <a:bodyPr/>
          <a:lstStyle/>
          <a:p>
            <a:r>
              <a:rPr lang="en-US" smtClean="0"/>
              <a:t>6/16/2010</a:t>
            </a:r>
            <a:endParaRPr lang="en-US"/>
          </a:p>
        </p:txBody>
      </p:sp>
      <p:sp>
        <p:nvSpPr>
          <p:cNvPr id="7" name="Action Button: Forward or Next 6">
            <a:hlinkClick r:id="" action="ppaction://hlinkshowjump?jump=nextslide" highlightClick="1"/>
          </p:cNvPr>
          <p:cNvSpPr/>
          <p:nvPr/>
        </p:nvSpPr>
        <p:spPr>
          <a:xfrm>
            <a:off x="5029199" y="2057400"/>
            <a:ext cx="1143001" cy="762000"/>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5" name="Rectangle 14"/>
          <p:cNvSpPr/>
          <p:nvPr/>
        </p:nvSpPr>
        <p:spPr>
          <a:xfrm>
            <a:off x="2590800" y="2514600"/>
            <a:ext cx="3581400" cy="369332"/>
          </a:xfrm>
          <a:prstGeom prst="rect">
            <a:avLst/>
          </a:prstGeom>
        </p:spPr>
        <p:txBody>
          <a:bodyPr wrap="square">
            <a:spAutoFit/>
          </a:bodyPr>
          <a:lstStyle/>
          <a:p>
            <a:r>
              <a:rPr lang="en-US" dirty="0" err="1" smtClean="0"/>
              <a:t>AntisocialRobots.csproj</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EBDBF9-E0BF-4D85-BBFD-88AE78442213}" type="slidenum">
              <a:rPr lang="en-US" smtClean="0"/>
              <a:pPr/>
              <a:t>26</a:t>
            </a:fld>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81000"/>
            <a:ext cx="7467600" cy="5740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209800"/>
            <a:ext cx="5382568" cy="1860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0110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286000"/>
            <a:ext cx="8001000" cy="1752600"/>
          </a:xfrm>
        </p:spPr>
        <p:txBody>
          <a:bodyPr/>
          <a:lstStyle/>
          <a:p>
            <a:r>
              <a:rPr lang="en-US" dirty="0" smtClean="0"/>
              <a:t>Run Alpaca [</a:t>
            </a:r>
            <a:r>
              <a:rPr lang="en-US" dirty="0" err="1" smtClean="0"/>
              <a:t>UnitTestMethod</a:t>
            </a:r>
            <a:r>
              <a:rPr lang="en-US" dirty="0" smtClean="0"/>
              <a:t>] </a:t>
            </a:r>
          </a:p>
          <a:p>
            <a:r>
              <a:rPr lang="en-US" dirty="0" smtClean="0"/>
              <a:t>to get</a:t>
            </a:r>
            <a:r>
              <a:rPr lang="en-US" dirty="0"/>
              <a:t> </a:t>
            </a:r>
            <a:r>
              <a:rPr lang="en-US" dirty="0" smtClean="0"/>
              <a:t>more reliable </a:t>
            </a:r>
          </a:p>
          <a:p>
            <a:r>
              <a:rPr lang="en-US" dirty="0" smtClean="0"/>
              <a:t>reproduction of bug</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4FB5E65-51E1-460A-B5D3-B6231F8C0386}" type="slidenum">
              <a:rPr lang="en-US" smtClean="0">
                <a:solidFill>
                  <a:prstClr val="black">
                    <a:tint val="75000"/>
                  </a:prstClr>
                </a:solidFill>
              </a:rPr>
              <a:pPr/>
              <a:t>27</a:t>
            </a:fld>
            <a:endParaRPr lang="en-US">
              <a:solidFill>
                <a:prstClr val="black">
                  <a:tint val="75000"/>
                </a:prstClr>
              </a:solidFill>
            </a:endParaRPr>
          </a:p>
        </p:txBody>
      </p:sp>
      <p:sp>
        <p:nvSpPr>
          <p:cNvPr id="6" name="Date Placeholder 5"/>
          <p:cNvSpPr>
            <a:spLocks noGrp="1"/>
          </p:cNvSpPr>
          <p:nvPr>
            <p:ph type="dt" sz="half" idx="10"/>
          </p:nvPr>
        </p:nvSpPr>
        <p:spPr/>
        <p:txBody>
          <a:bodyPr/>
          <a:lstStyle/>
          <a:p>
            <a:r>
              <a:rPr lang="en-US" smtClean="0"/>
              <a:t>6/16/2010</a:t>
            </a:r>
            <a:endParaRPr lang="en-US"/>
          </a:p>
        </p:txBody>
      </p:sp>
      <p:grpSp>
        <p:nvGrpSpPr>
          <p:cNvPr id="8" name="Group 7"/>
          <p:cNvGrpSpPr/>
          <p:nvPr/>
        </p:nvGrpSpPr>
        <p:grpSpPr>
          <a:xfrm>
            <a:off x="7624509" y="5233128"/>
            <a:ext cx="1025506" cy="946427"/>
            <a:chOff x="3932694" y="5010564"/>
            <a:chExt cx="1283040" cy="1283040"/>
          </a:xfrm>
        </p:grpSpPr>
        <p:pic>
          <p:nvPicPr>
            <p:cNvPr id="9" name="Picture 2" descr="C:\Users\tball\Desktop\alpac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2694" y="5010564"/>
              <a:ext cx="1283040" cy="128304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4033065" y="5029200"/>
              <a:ext cx="1077871" cy="1251728"/>
            </a:xfrm>
            <a:prstGeom prst="rect">
              <a:avLst/>
            </a:prstGeom>
            <a:noFill/>
          </p:spPr>
          <p:txBody>
            <a:bodyPr wrap="none" rtlCol="0">
              <a:spAutoFit/>
            </a:bodyPr>
            <a:lstStyle/>
            <a:p>
              <a:pPr algn="ctr"/>
              <a:r>
                <a:rPr lang="en-US" b="1" dirty="0" smtClean="0">
                  <a:solidFill>
                    <a:srgbClr val="FFFF00"/>
                  </a:solidFill>
                  <a:effectLst>
                    <a:outerShdw blurRad="38100" dist="38100" dir="2700000" algn="tl">
                      <a:srgbClr val="000000">
                        <a:alpha val="43137"/>
                      </a:srgbClr>
                    </a:outerShdw>
                  </a:effectLst>
                </a:rPr>
                <a:t>Alpaca</a:t>
              </a:r>
            </a:p>
            <a:p>
              <a:pPr algn="ctr"/>
              <a:endParaRPr lang="en-US" b="1" dirty="0" smtClean="0">
                <a:solidFill>
                  <a:srgbClr val="FFFF00"/>
                </a:solidFill>
                <a:effectLst>
                  <a:outerShdw blurRad="38100" dist="38100" dir="2700000" algn="tl">
                    <a:srgbClr val="000000">
                      <a:alpha val="43137"/>
                    </a:srgbClr>
                  </a:outerShdw>
                </a:effectLst>
              </a:endParaRPr>
            </a:p>
            <a:p>
              <a:pPr algn="ctr"/>
              <a:r>
                <a:rPr lang="en-US" b="1" dirty="0" smtClean="0">
                  <a:solidFill>
                    <a:srgbClr val="FFFF00"/>
                  </a:solidFill>
                  <a:effectLst>
                    <a:outerShdw blurRad="38100" dist="38100" dir="2700000" algn="tl">
                      <a:srgbClr val="000000">
                        <a:alpha val="43137"/>
                      </a:srgbClr>
                    </a:outerShdw>
                  </a:effectLst>
                </a:rPr>
                <a:t>Project</a:t>
              </a:r>
              <a:endParaRPr lang="en-US" b="1" dirty="0">
                <a:solidFill>
                  <a:srgbClr val="FFFF00"/>
                </a:solidFill>
                <a:effectLst>
                  <a:outerShdw blurRad="38100" dist="38100" dir="2700000" algn="tl">
                    <a:srgbClr val="000000">
                      <a:alpha val="43137"/>
                    </a:srgbClr>
                  </a:outerShdw>
                </a:effectLst>
              </a:endParaRPr>
            </a:p>
          </p:txBody>
        </p:sp>
      </p:grpSp>
      <p:sp>
        <p:nvSpPr>
          <p:cNvPr id="2" name="Rectangle 1"/>
          <p:cNvSpPr/>
          <p:nvPr/>
        </p:nvSpPr>
        <p:spPr>
          <a:xfrm>
            <a:off x="3962400" y="5802868"/>
            <a:ext cx="3581400" cy="369332"/>
          </a:xfrm>
          <a:prstGeom prst="rect">
            <a:avLst/>
          </a:prstGeom>
        </p:spPr>
        <p:txBody>
          <a:bodyPr wrap="square">
            <a:spAutoFit/>
          </a:bodyPr>
          <a:lstStyle/>
          <a:p>
            <a:r>
              <a:rPr lang="en-US" dirty="0" err="1" smtClean="0"/>
              <a:t>RobotSimulationInterferenceTest.cs</a:t>
            </a:r>
            <a:endParaRPr lang="en-US" dirty="0"/>
          </a:p>
        </p:txBody>
      </p:sp>
    </p:spTree>
    <p:extLst>
      <p:ext uri="{BB962C8B-B14F-4D97-AF65-F5344CB8AC3E}">
        <p14:creationId xmlns:p14="http://schemas.microsoft.com/office/powerpoint/2010/main" val="1708754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High-level Problem</a:t>
            </a:r>
            <a:endParaRPr lang="en-US" dirty="0"/>
          </a:p>
        </p:txBody>
      </p:sp>
      <p:sp>
        <p:nvSpPr>
          <p:cNvPr id="3" name="Content Placeholder 2"/>
          <p:cNvSpPr>
            <a:spLocks noGrp="1"/>
          </p:cNvSpPr>
          <p:nvPr>
            <p:ph idx="1"/>
          </p:nvPr>
        </p:nvSpPr>
        <p:spPr>
          <a:xfrm>
            <a:off x="457200" y="1600200"/>
            <a:ext cx="8686800" cy="4525963"/>
          </a:xfrm>
        </p:spPr>
        <p:txBody>
          <a:bodyPr>
            <a:noAutofit/>
          </a:bodyPr>
          <a:lstStyle/>
          <a:p>
            <a:r>
              <a:rPr lang="en-US" dirty="0" err="1" smtClean="0"/>
              <a:t>SimulateOneStep</a:t>
            </a:r>
            <a:r>
              <a:rPr lang="en-US" dirty="0" smtClean="0"/>
              <a:t>(r1) and </a:t>
            </a:r>
            <a:r>
              <a:rPr lang="en-US" dirty="0" err="1" smtClean="0"/>
              <a:t>SimulateOneStep</a:t>
            </a:r>
            <a:r>
              <a:rPr lang="en-US" dirty="0" smtClean="0"/>
              <a:t>(r2) interfere with one another when</a:t>
            </a:r>
          </a:p>
          <a:p>
            <a:pPr lvl="1"/>
            <a:r>
              <a:rPr lang="en-US" sz="3200" dirty="0" smtClean="0"/>
              <a:t>r1 wants to move to cell (X,Y), and</a:t>
            </a:r>
          </a:p>
          <a:p>
            <a:pPr lvl="1"/>
            <a:r>
              <a:rPr lang="en-US" sz="3200" dirty="0" smtClean="0"/>
              <a:t>r2 wants to move to cell (X,Y)</a:t>
            </a:r>
          </a:p>
          <a:p>
            <a:endParaRPr lang="en-US" dirty="0" smtClean="0"/>
          </a:p>
          <a:p>
            <a:r>
              <a:rPr lang="en-US" dirty="0" smtClean="0"/>
              <a:t>Sequential version: i</a:t>
            </a:r>
            <a:r>
              <a:rPr lang="en-US" sz="3200" dirty="0" smtClean="0"/>
              <a:t>nvariant is maintained</a:t>
            </a:r>
          </a:p>
          <a:p>
            <a:endParaRPr lang="en-US" dirty="0" smtClean="0"/>
          </a:p>
          <a:p>
            <a:r>
              <a:rPr lang="en-US" dirty="0" smtClean="0"/>
              <a:t>Parallel version: i</a:t>
            </a:r>
            <a:r>
              <a:rPr lang="en-US" sz="3200" dirty="0" smtClean="0"/>
              <a:t>nvariant breaks!</a:t>
            </a:r>
            <a:endParaRPr lang="en-US" sz="3200"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4FB5E65-51E1-460A-B5D3-B6231F8C0386}" type="slidenum">
              <a:rPr lang="en-US" smtClean="0">
                <a:solidFill>
                  <a:prstClr val="black">
                    <a:tint val="75000"/>
                  </a:prstClr>
                </a:solidFill>
              </a:rPr>
              <a:pPr/>
              <a:t>28</a:t>
            </a:fld>
            <a:endParaRPr lang="en-US">
              <a:solidFill>
                <a:prstClr val="black">
                  <a:tint val="75000"/>
                </a:prstClr>
              </a:solidFill>
            </a:endParaRPr>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Bugs in Three Lines:</a:t>
            </a:r>
            <a:br>
              <a:rPr lang="en-US" dirty="0" smtClean="0"/>
            </a:br>
            <a:r>
              <a:rPr lang="en-US" dirty="0" smtClean="0"/>
              <a:t>Updating Robot </a:t>
            </a:r>
            <a:r>
              <a:rPr lang="en-US" dirty="0" err="1" smtClean="0"/>
              <a:t>r’s</a:t>
            </a:r>
            <a:r>
              <a:rPr lang="en-US" dirty="0" smtClean="0"/>
              <a:t> Location</a:t>
            </a:r>
            <a:endParaRPr lang="en-US" dirty="0"/>
          </a:p>
        </p:txBody>
      </p:sp>
      <p:sp>
        <p:nvSpPr>
          <p:cNvPr id="3" name="Footer Placeholder 2"/>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4FB5E65-51E1-460A-B5D3-B6231F8C0386}" type="slidenum">
              <a:rPr lang="en-US" smtClean="0">
                <a:solidFill>
                  <a:prstClr val="black">
                    <a:tint val="75000"/>
                  </a:prstClr>
                </a:solidFill>
              </a:rPr>
              <a:pPr/>
              <a:t>29</a:t>
            </a:fld>
            <a:endParaRPr lang="en-US">
              <a:solidFill>
                <a:prstClr val="black">
                  <a:tint val="75000"/>
                </a:prstClr>
              </a:solidFill>
            </a:endParaRPr>
          </a:p>
        </p:txBody>
      </p:sp>
      <p:sp>
        <p:nvSpPr>
          <p:cNvPr id="4" name="Rectangle 3"/>
          <p:cNvSpPr/>
          <p:nvPr/>
        </p:nvSpPr>
        <p:spPr>
          <a:xfrm>
            <a:off x="228600" y="1905000"/>
            <a:ext cx="8915400" cy="4401205"/>
          </a:xfrm>
          <a:prstGeom prst="rect">
            <a:avLst/>
          </a:prstGeom>
        </p:spPr>
        <p:txBody>
          <a:bodyPr wrap="square">
            <a:spAutoFit/>
          </a:bodyPr>
          <a:lstStyle/>
          <a:p>
            <a:pPr>
              <a:buNone/>
            </a:pPr>
            <a:r>
              <a:rPr lang="en-US" sz="2000" dirty="0" err="1" smtClean="0">
                <a:latin typeface="Courier New" pitchFamily="49" charset="0"/>
                <a:cs typeface="Courier New" pitchFamily="49" charset="0"/>
              </a:rPr>
              <a:t>SimulateOneStep</a:t>
            </a:r>
            <a:r>
              <a:rPr lang="en-US" sz="2000" dirty="0" smtClean="0">
                <a:latin typeface="Courier New" pitchFamily="49" charset="0"/>
                <a:cs typeface="Courier New" pitchFamily="49" charset="0"/>
              </a:rPr>
              <a:t>(Robot r) {</a:t>
            </a:r>
          </a:p>
          <a:p>
            <a:pPr>
              <a:buNone/>
            </a:pPr>
            <a:endParaRPr lang="en-US" sz="2000" dirty="0" smtClean="0">
              <a:latin typeface="Courier New" pitchFamily="49" charset="0"/>
              <a:cs typeface="Courier New" pitchFamily="49" charset="0"/>
            </a:endParaRPr>
          </a:p>
          <a:p>
            <a:pPr>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RoomPoint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ptR</a:t>
            </a:r>
            <a:r>
              <a:rPr lang="en-US" sz="2000" dirty="0" smtClean="0">
                <a:latin typeface="Courier New" pitchFamily="49" charset="0"/>
                <a:cs typeface="Courier New" pitchFamily="49" charset="0"/>
              </a:rPr>
              <a:t>;</a:t>
            </a:r>
          </a:p>
          <a:p>
            <a:pPr>
              <a:buNone/>
            </a:pPr>
            <a:r>
              <a:rPr lang="en-US" sz="2000" dirty="0" smtClean="0">
                <a:latin typeface="Courier New" pitchFamily="49" charset="0"/>
                <a:cs typeface="Courier New" pitchFamily="49" charset="0"/>
              </a:rPr>
              <a:t> // compute new location of Robot r into </a:t>
            </a:r>
            <a:r>
              <a:rPr lang="en-US" sz="2000" dirty="0" err="1" smtClean="0">
                <a:latin typeface="Courier New" pitchFamily="49" charset="0"/>
                <a:cs typeface="Courier New" pitchFamily="49" charset="0"/>
              </a:rPr>
              <a:t>ptR</a:t>
            </a:r>
            <a:endParaRPr lang="en-US" sz="2000" dirty="0" smtClean="0">
              <a:latin typeface="Courier New" pitchFamily="49" charset="0"/>
              <a:cs typeface="Courier New" pitchFamily="49" charset="0"/>
            </a:endParaRPr>
          </a:p>
          <a:p>
            <a:r>
              <a:rPr lang="en-US" sz="2000" dirty="0" smtClean="0">
                <a:solidFill>
                  <a:prstClr val="black"/>
                </a:solidFill>
                <a:latin typeface="Courier New" pitchFamily="49" charset="0"/>
                <a:cs typeface="Courier New" pitchFamily="49" charset="0"/>
              </a:rPr>
              <a:t> ... </a:t>
            </a:r>
          </a:p>
          <a:p>
            <a:endParaRPr lang="en-US" sz="2000" dirty="0" smtClean="0">
              <a:solidFill>
                <a:prstClr val="black"/>
              </a:solidFill>
              <a:latin typeface="Courier New" pitchFamily="49" charset="0"/>
              <a:cs typeface="Courier New" pitchFamily="49" charset="0"/>
            </a:endParaRPr>
          </a:p>
          <a:p>
            <a:r>
              <a:rPr lang="en-US" sz="2000" dirty="0" smtClean="0">
                <a:solidFill>
                  <a:prstClr val="black"/>
                </a:solidFill>
                <a:latin typeface="Courier New" pitchFamily="49" charset="0"/>
                <a:cs typeface="Courier New" pitchFamily="49" charset="0"/>
              </a:rPr>
              <a:t> // update robot location</a:t>
            </a:r>
          </a:p>
          <a:p>
            <a:r>
              <a:rPr lang="en-US" sz="2000" dirty="0" smtClean="0">
                <a:solidFill>
                  <a:prstClr val="black"/>
                </a:solidFill>
                <a:latin typeface="Courier New" pitchFamily="49" charset="0"/>
                <a:cs typeface="Courier New" pitchFamily="49" charset="0"/>
              </a:rPr>
              <a:t> </a:t>
            </a:r>
            <a:r>
              <a:rPr lang="en-US" sz="2000" dirty="0">
                <a:solidFill>
                  <a:srgbClr val="0000FF"/>
                </a:solidFill>
                <a:latin typeface="Courier New" pitchFamily="49" charset="0"/>
                <a:cs typeface="Courier New" pitchFamily="49" charset="0"/>
              </a:rPr>
              <a:t>if</a:t>
            </a:r>
            <a:r>
              <a:rPr lang="en-US" sz="2000" dirty="0">
                <a:solidFill>
                  <a:prstClr val="black"/>
                </a:solidFill>
                <a:latin typeface="Courier New" pitchFamily="49" charset="0"/>
                <a:cs typeface="Courier New" pitchFamily="49" charset="0"/>
              </a:rPr>
              <a:t> (((</a:t>
            </a:r>
            <a:r>
              <a:rPr lang="en-US" sz="2000" dirty="0" err="1">
                <a:solidFill>
                  <a:prstClr val="black"/>
                </a:solidFill>
                <a:latin typeface="Courier New" pitchFamily="49" charset="0"/>
                <a:cs typeface="Courier New" pitchFamily="49" charset="0"/>
              </a:rPr>
              <a:t>ptR.X</a:t>
            </a:r>
            <a:r>
              <a:rPr lang="en-US" sz="2000" dirty="0">
                <a:solidFill>
                  <a:prstClr val="black"/>
                </a:solidFill>
                <a:latin typeface="Courier New" pitchFamily="49" charset="0"/>
                <a:cs typeface="Courier New" pitchFamily="49" charset="0"/>
              </a:rPr>
              <a:t> != </a:t>
            </a:r>
            <a:r>
              <a:rPr lang="en-US" sz="2000" dirty="0" err="1">
                <a:solidFill>
                  <a:prstClr val="black"/>
                </a:solidFill>
                <a:latin typeface="Courier New" pitchFamily="49" charset="0"/>
                <a:cs typeface="Courier New" pitchFamily="49" charset="0"/>
              </a:rPr>
              <a:t>r.Location.X</a:t>
            </a:r>
            <a:r>
              <a:rPr lang="en-US" sz="2000" dirty="0">
                <a:solidFill>
                  <a:prstClr val="black"/>
                </a:solidFill>
                <a:latin typeface="Courier New" pitchFamily="49" charset="0"/>
                <a:cs typeface="Courier New" pitchFamily="49" charset="0"/>
              </a:rPr>
              <a:t>) || (</a:t>
            </a:r>
            <a:r>
              <a:rPr lang="en-US" sz="2000" dirty="0" err="1">
                <a:solidFill>
                  <a:prstClr val="black"/>
                </a:solidFill>
                <a:latin typeface="Courier New" pitchFamily="49" charset="0"/>
                <a:cs typeface="Courier New" pitchFamily="49" charset="0"/>
              </a:rPr>
              <a:t>ptR.Y</a:t>
            </a:r>
            <a:r>
              <a:rPr lang="en-US" sz="2000" dirty="0">
                <a:solidFill>
                  <a:prstClr val="black"/>
                </a:solidFill>
                <a:latin typeface="Courier New" pitchFamily="49" charset="0"/>
                <a:cs typeface="Courier New" pitchFamily="49" charset="0"/>
              </a:rPr>
              <a:t> != </a:t>
            </a:r>
            <a:r>
              <a:rPr lang="en-US" sz="2000" dirty="0" err="1">
                <a:solidFill>
                  <a:prstClr val="black"/>
                </a:solidFill>
                <a:latin typeface="Courier New" pitchFamily="49" charset="0"/>
                <a:cs typeface="Courier New" pitchFamily="49" charset="0"/>
              </a:rPr>
              <a:t>r.Location.Y</a:t>
            </a:r>
            <a:r>
              <a:rPr lang="en-US" sz="2000" dirty="0" smtClean="0">
                <a:solidFill>
                  <a:prstClr val="black"/>
                </a:solidFill>
                <a:latin typeface="Courier New" pitchFamily="49" charset="0"/>
                <a:cs typeface="Courier New" pitchFamily="49" charset="0"/>
              </a:rPr>
              <a:t>))</a:t>
            </a:r>
          </a:p>
          <a:p>
            <a:r>
              <a:rPr lang="en-US" sz="2000" dirty="0" smtClean="0">
                <a:solidFill>
                  <a:prstClr val="black"/>
                </a:solidFill>
                <a:latin typeface="Courier New" pitchFamily="49" charset="0"/>
                <a:cs typeface="Courier New" pitchFamily="49" charset="0"/>
              </a:rPr>
              <a:t> &amp;&amp;  (_</a:t>
            </a:r>
            <a:r>
              <a:rPr lang="en-US" sz="2000" dirty="0" err="1">
                <a:solidFill>
                  <a:prstClr val="black"/>
                </a:solidFill>
                <a:latin typeface="Courier New" pitchFamily="49" charset="0"/>
                <a:cs typeface="Courier New" pitchFamily="49" charset="0"/>
              </a:rPr>
              <a:t>roomCells</a:t>
            </a:r>
            <a:r>
              <a:rPr lang="en-US" sz="2000" dirty="0">
                <a:solidFill>
                  <a:prstClr val="black"/>
                </a:solidFill>
                <a:latin typeface="Courier New" pitchFamily="49" charset="0"/>
                <a:cs typeface="Courier New" pitchFamily="49" charset="0"/>
              </a:rPr>
              <a:t>[</a:t>
            </a:r>
            <a:r>
              <a:rPr lang="en-US" sz="2000" dirty="0" err="1">
                <a:solidFill>
                  <a:prstClr val="black"/>
                </a:solidFill>
                <a:latin typeface="Courier New" pitchFamily="49" charset="0"/>
                <a:cs typeface="Courier New" pitchFamily="49" charset="0"/>
              </a:rPr>
              <a:t>ptR.X</a:t>
            </a:r>
            <a:r>
              <a:rPr lang="en-US" sz="2000" dirty="0">
                <a:solidFill>
                  <a:prstClr val="black"/>
                </a:solidFill>
                <a:latin typeface="Courier New" pitchFamily="49" charset="0"/>
                <a:cs typeface="Courier New" pitchFamily="49" charset="0"/>
              </a:rPr>
              <a:t>, </a:t>
            </a:r>
            <a:r>
              <a:rPr lang="en-US" sz="2000" dirty="0" err="1">
                <a:solidFill>
                  <a:prstClr val="black"/>
                </a:solidFill>
                <a:latin typeface="Courier New" pitchFamily="49" charset="0"/>
                <a:cs typeface="Courier New" pitchFamily="49" charset="0"/>
              </a:rPr>
              <a:t>ptR.Y</a:t>
            </a:r>
            <a:r>
              <a:rPr lang="en-US" sz="2000" dirty="0">
                <a:solidFill>
                  <a:prstClr val="black"/>
                </a:solidFill>
                <a:latin typeface="Courier New" pitchFamily="49" charset="0"/>
                <a:cs typeface="Courier New" pitchFamily="49" charset="0"/>
              </a:rPr>
              <a:t>] == </a:t>
            </a:r>
            <a:r>
              <a:rPr lang="en-US" sz="2000" dirty="0">
                <a:solidFill>
                  <a:srgbClr val="0000FF"/>
                </a:solidFill>
                <a:latin typeface="Courier New" pitchFamily="49" charset="0"/>
                <a:cs typeface="Courier New" pitchFamily="49" charset="0"/>
              </a:rPr>
              <a:t>null</a:t>
            </a:r>
            <a:r>
              <a:rPr lang="en-US" sz="2000" dirty="0" smtClean="0">
                <a:solidFill>
                  <a:prstClr val="black"/>
                </a:solidFill>
                <a:latin typeface="Courier New" pitchFamily="49" charset="0"/>
                <a:cs typeface="Courier New" pitchFamily="49" charset="0"/>
              </a:rPr>
              <a:t>))</a:t>
            </a:r>
            <a:endParaRPr lang="en-US" sz="2000" dirty="0">
              <a:solidFill>
                <a:prstClr val="black"/>
              </a:solidFill>
              <a:latin typeface="Courier New" pitchFamily="49" charset="0"/>
              <a:cs typeface="Courier New" pitchFamily="49" charset="0"/>
            </a:endParaRPr>
          </a:p>
          <a:p>
            <a:r>
              <a:rPr lang="en-US" sz="2000" dirty="0">
                <a:solidFill>
                  <a:prstClr val="black"/>
                </a:solidFill>
                <a:latin typeface="Courier New" pitchFamily="49" charset="0"/>
                <a:cs typeface="Courier New" pitchFamily="49" charset="0"/>
              </a:rPr>
              <a:t> </a:t>
            </a:r>
            <a:r>
              <a:rPr lang="en-US" sz="2000" dirty="0" smtClean="0">
                <a:solidFill>
                  <a:prstClr val="black"/>
                </a:solidFill>
                <a:latin typeface="Courier New" pitchFamily="49" charset="0"/>
                <a:cs typeface="Courier New" pitchFamily="49" charset="0"/>
              </a:rPr>
              <a:t>{</a:t>
            </a:r>
            <a:endParaRPr lang="en-US" sz="2000" dirty="0">
              <a:solidFill>
                <a:prstClr val="black"/>
              </a:solidFill>
              <a:latin typeface="Courier New" pitchFamily="49" charset="0"/>
              <a:cs typeface="Courier New" pitchFamily="49" charset="0"/>
            </a:endParaRPr>
          </a:p>
          <a:p>
            <a:r>
              <a:rPr lang="en-US" sz="2000" dirty="0">
                <a:solidFill>
                  <a:prstClr val="black"/>
                </a:solidFill>
                <a:latin typeface="Courier New" pitchFamily="49" charset="0"/>
                <a:cs typeface="Courier New" pitchFamily="49" charset="0"/>
              </a:rPr>
              <a:t>      </a:t>
            </a:r>
            <a:r>
              <a:rPr lang="en-US" sz="2000" dirty="0" smtClean="0">
                <a:solidFill>
                  <a:prstClr val="black"/>
                </a:solidFill>
                <a:latin typeface="Courier New" pitchFamily="49" charset="0"/>
                <a:cs typeface="Courier New" pitchFamily="49" charset="0"/>
              </a:rPr>
              <a:t>_</a:t>
            </a:r>
            <a:r>
              <a:rPr lang="en-US" sz="2000" dirty="0" err="1">
                <a:solidFill>
                  <a:prstClr val="black"/>
                </a:solidFill>
                <a:latin typeface="Courier New" pitchFamily="49" charset="0"/>
                <a:cs typeface="Courier New" pitchFamily="49" charset="0"/>
              </a:rPr>
              <a:t>roomCells</a:t>
            </a:r>
            <a:r>
              <a:rPr lang="en-US" sz="2000" dirty="0">
                <a:solidFill>
                  <a:prstClr val="black"/>
                </a:solidFill>
                <a:latin typeface="Courier New" pitchFamily="49" charset="0"/>
                <a:cs typeface="Courier New" pitchFamily="49" charset="0"/>
              </a:rPr>
              <a:t>[</a:t>
            </a:r>
            <a:r>
              <a:rPr lang="en-US" sz="2000" dirty="0" err="1">
                <a:solidFill>
                  <a:prstClr val="black"/>
                </a:solidFill>
                <a:latin typeface="Courier New" pitchFamily="49" charset="0"/>
                <a:cs typeface="Courier New" pitchFamily="49" charset="0"/>
              </a:rPr>
              <a:t>r.Location.X</a:t>
            </a:r>
            <a:r>
              <a:rPr lang="en-US" sz="2000" dirty="0">
                <a:solidFill>
                  <a:prstClr val="black"/>
                </a:solidFill>
                <a:latin typeface="Courier New" pitchFamily="49" charset="0"/>
                <a:cs typeface="Courier New" pitchFamily="49" charset="0"/>
              </a:rPr>
              <a:t>, </a:t>
            </a:r>
            <a:r>
              <a:rPr lang="en-US" sz="2000" dirty="0" err="1">
                <a:solidFill>
                  <a:prstClr val="black"/>
                </a:solidFill>
                <a:latin typeface="Courier New" pitchFamily="49" charset="0"/>
                <a:cs typeface="Courier New" pitchFamily="49" charset="0"/>
              </a:rPr>
              <a:t>r.Location.Y</a:t>
            </a:r>
            <a:r>
              <a:rPr lang="en-US" sz="2000" dirty="0">
                <a:solidFill>
                  <a:prstClr val="black"/>
                </a:solidFill>
                <a:latin typeface="Courier New" pitchFamily="49" charset="0"/>
                <a:cs typeface="Courier New" pitchFamily="49" charset="0"/>
              </a:rPr>
              <a:t>] = </a:t>
            </a:r>
            <a:r>
              <a:rPr lang="en-US" sz="2000" dirty="0">
                <a:solidFill>
                  <a:srgbClr val="0000FF"/>
                </a:solidFill>
                <a:latin typeface="Courier New" pitchFamily="49" charset="0"/>
                <a:cs typeface="Courier New" pitchFamily="49" charset="0"/>
              </a:rPr>
              <a:t>null</a:t>
            </a:r>
            <a:r>
              <a:rPr lang="en-US" sz="2000" dirty="0">
                <a:solidFill>
                  <a:prstClr val="black"/>
                </a:solidFill>
                <a:latin typeface="Courier New" pitchFamily="49" charset="0"/>
                <a:cs typeface="Courier New" pitchFamily="49" charset="0"/>
              </a:rPr>
              <a:t>;</a:t>
            </a:r>
          </a:p>
          <a:p>
            <a:r>
              <a:rPr lang="en-US" sz="2000" dirty="0">
                <a:solidFill>
                  <a:prstClr val="black"/>
                </a:solidFill>
                <a:latin typeface="Courier New" pitchFamily="49" charset="0"/>
                <a:cs typeface="Courier New" pitchFamily="49" charset="0"/>
              </a:rPr>
              <a:t>     </a:t>
            </a:r>
            <a:r>
              <a:rPr lang="en-US" sz="2000" dirty="0" smtClean="0">
                <a:solidFill>
                  <a:prstClr val="black"/>
                </a:solidFill>
                <a:latin typeface="Courier New" pitchFamily="49" charset="0"/>
                <a:cs typeface="Courier New" pitchFamily="49" charset="0"/>
              </a:rPr>
              <a:t> _</a:t>
            </a:r>
            <a:r>
              <a:rPr lang="en-US" sz="2000" dirty="0" err="1">
                <a:solidFill>
                  <a:prstClr val="black"/>
                </a:solidFill>
                <a:latin typeface="Courier New" pitchFamily="49" charset="0"/>
                <a:cs typeface="Courier New" pitchFamily="49" charset="0"/>
              </a:rPr>
              <a:t>roomCells</a:t>
            </a:r>
            <a:r>
              <a:rPr lang="en-US" sz="2000" dirty="0">
                <a:solidFill>
                  <a:prstClr val="black"/>
                </a:solidFill>
                <a:latin typeface="Courier New" pitchFamily="49" charset="0"/>
                <a:cs typeface="Courier New" pitchFamily="49" charset="0"/>
              </a:rPr>
              <a:t>[</a:t>
            </a:r>
            <a:r>
              <a:rPr lang="en-US" sz="2000" dirty="0" err="1">
                <a:solidFill>
                  <a:prstClr val="black"/>
                </a:solidFill>
                <a:latin typeface="Courier New" pitchFamily="49" charset="0"/>
                <a:cs typeface="Courier New" pitchFamily="49" charset="0"/>
              </a:rPr>
              <a:t>ptR.X</a:t>
            </a:r>
            <a:r>
              <a:rPr lang="en-US" sz="2000" dirty="0">
                <a:solidFill>
                  <a:prstClr val="black"/>
                </a:solidFill>
                <a:latin typeface="Courier New" pitchFamily="49" charset="0"/>
                <a:cs typeface="Courier New" pitchFamily="49" charset="0"/>
              </a:rPr>
              <a:t>, </a:t>
            </a:r>
            <a:r>
              <a:rPr lang="en-US" sz="2000" dirty="0" err="1">
                <a:solidFill>
                  <a:prstClr val="black"/>
                </a:solidFill>
                <a:latin typeface="Courier New" pitchFamily="49" charset="0"/>
                <a:cs typeface="Courier New" pitchFamily="49" charset="0"/>
              </a:rPr>
              <a:t>ptR.Y</a:t>
            </a:r>
            <a:r>
              <a:rPr lang="en-US" sz="2000" dirty="0">
                <a:solidFill>
                  <a:prstClr val="black"/>
                </a:solidFill>
                <a:latin typeface="Courier New" pitchFamily="49" charset="0"/>
                <a:cs typeface="Courier New" pitchFamily="49" charset="0"/>
              </a:rPr>
              <a:t>] = r;</a:t>
            </a:r>
          </a:p>
          <a:p>
            <a:r>
              <a:rPr lang="en-US" sz="2000" dirty="0">
                <a:solidFill>
                  <a:prstClr val="black"/>
                </a:solidFill>
                <a:latin typeface="Courier New" pitchFamily="49" charset="0"/>
                <a:cs typeface="Courier New" pitchFamily="49" charset="0"/>
              </a:rPr>
              <a:t>      </a:t>
            </a:r>
            <a:r>
              <a:rPr lang="en-US" sz="2000" dirty="0" err="1" smtClean="0">
                <a:solidFill>
                  <a:prstClr val="black"/>
                </a:solidFill>
                <a:latin typeface="Courier New" pitchFamily="49" charset="0"/>
                <a:cs typeface="Courier New" pitchFamily="49" charset="0"/>
              </a:rPr>
              <a:t>r.Location</a:t>
            </a:r>
            <a:r>
              <a:rPr lang="en-US" sz="2000" dirty="0" smtClean="0">
                <a:solidFill>
                  <a:prstClr val="black"/>
                </a:solidFill>
                <a:latin typeface="Courier New" pitchFamily="49" charset="0"/>
                <a:cs typeface="Courier New" pitchFamily="49" charset="0"/>
              </a:rPr>
              <a:t> </a:t>
            </a:r>
            <a:r>
              <a:rPr lang="en-US" sz="2000" dirty="0">
                <a:solidFill>
                  <a:prstClr val="black"/>
                </a:solidFill>
                <a:latin typeface="Courier New" pitchFamily="49" charset="0"/>
                <a:cs typeface="Courier New" pitchFamily="49" charset="0"/>
              </a:rPr>
              <a:t>= </a:t>
            </a:r>
            <a:r>
              <a:rPr lang="en-US" sz="2000" dirty="0">
                <a:solidFill>
                  <a:srgbClr val="0000FF"/>
                </a:solidFill>
                <a:latin typeface="Courier New" pitchFamily="49" charset="0"/>
                <a:cs typeface="Courier New" pitchFamily="49" charset="0"/>
              </a:rPr>
              <a:t>new</a:t>
            </a:r>
            <a:r>
              <a:rPr lang="en-US" sz="2000" dirty="0">
                <a:solidFill>
                  <a:prstClr val="black"/>
                </a:solidFill>
                <a:latin typeface="Courier New" pitchFamily="49" charset="0"/>
                <a:cs typeface="Courier New" pitchFamily="49" charset="0"/>
              </a:rPr>
              <a:t> </a:t>
            </a:r>
            <a:r>
              <a:rPr lang="en-US" sz="2000" dirty="0" err="1">
                <a:solidFill>
                  <a:srgbClr val="2B91AF"/>
                </a:solidFill>
                <a:latin typeface="Courier New" pitchFamily="49" charset="0"/>
                <a:cs typeface="Courier New" pitchFamily="49" charset="0"/>
              </a:rPr>
              <a:t>RoomPoint</a:t>
            </a:r>
            <a:r>
              <a:rPr lang="en-US" sz="2000" dirty="0">
                <a:solidFill>
                  <a:prstClr val="black"/>
                </a:solidFill>
                <a:latin typeface="Courier New" pitchFamily="49" charset="0"/>
                <a:cs typeface="Courier New" pitchFamily="49" charset="0"/>
              </a:rPr>
              <a:t>(</a:t>
            </a:r>
            <a:r>
              <a:rPr lang="en-US" sz="2000" dirty="0" err="1">
                <a:solidFill>
                  <a:prstClr val="black"/>
                </a:solidFill>
                <a:latin typeface="Courier New" pitchFamily="49" charset="0"/>
                <a:cs typeface="Courier New" pitchFamily="49" charset="0"/>
              </a:rPr>
              <a:t>ptR.X</a:t>
            </a:r>
            <a:r>
              <a:rPr lang="en-US" sz="2000" dirty="0">
                <a:solidFill>
                  <a:prstClr val="black"/>
                </a:solidFill>
                <a:latin typeface="Courier New" pitchFamily="49" charset="0"/>
                <a:cs typeface="Courier New" pitchFamily="49" charset="0"/>
              </a:rPr>
              <a:t>, </a:t>
            </a:r>
            <a:r>
              <a:rPr lang="en-US" sz="2000" dirty="0" err="1">
                <a:solidFill>
                  <a:prstClr val="black"/>
                </a:solidFill>
                <a:latin typeface="Courier New" pitchFamily="49" charset="0"/>
                <a:cs typeface="Courier New" pitchFamily="49" charset="0"/>
              </a:rPr>
              <a:t>ptR.Y</a:t>
            </a:r>
            <a:r>
              <a:rPr lang="en-US" sz="2000" dirty="0">
                <a:solidFill>
                  <a:prstClr val="black"/>
                </a:solidFill>
                <a:latin typeface="Courier New" pitchFamily="49" charset="0"/>
                <a:cs typeface="Courier New" pitchFamily="49" charset="0"/>
              </a:rPr>
              <a:t>);</a:t>
            </a:r>
          </a:p>
          <a:p>
            <a:r>
              <a:rPr lang="en-US" sz="2000" dirty="0">
                <a:solidFill>
                  <a:prstClr val="black"/>
                </a:solidFill>
                <a:latin typeface="Courier New" pitchFamily="49" charset="0"/>
                <a:cs typeface="Courier New" pitchFamily="49" charset="0"/>
              </a:rPr>
              <a:t> </a:t>
            </a:r>
            <a:r>
              <a:rPr lang="en-US" sz="2000" dirty="0" smtClean="0">
                <a:solidFill>
                  <a:prstClr val="black"/>
                </a:solidFill>
                <a:latin typeface="Courier New" pitchFamily="49" charset="0"/>
                <a:cs typeface="Courier New" pitchFamily="49" charset="0"/>
              </a:rPr>
              <a:t>}</a:t>
            </a:r>
            <a:endParaRPr lang="en-US" sz="2000" dirty="0">
              <a:solidFill>
                <a:prstClr val="black"/>
              </a:solidFill>
              <a:latin typeface="Courier New" pitchFamily="49" charset="0"/>
              <a:cs typeface="Courier New" pitchFamily="49" charset="0"/>
            </a:endParaRPr>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Concepts</a:t>
            </a:r>
            <a:endParaRPr lang="en-US" dirty="0"/>
          </a:p>
        </p:txBody>
      </p:sp>
      <p:sp>
        <p:nvSpPr>
          <p:cNvPr id="3" name="Content Placeholder 2"/>
          <p:cNvSpPr>
            <a:spLocks noGrp="1"/>
          </p:cNvSpPr>
          <p:nvPr>
            <p:ph idx="1"/>
          </p:nvPr>
        </p:nvSpPr>
        <p:spPr>
          <a:xfrm>
            <a:off x="3276600" y="1646237"/>
            <a:ext cx="5867400" cy="4525963"/>
          </a:xfrm>
        </p:spPr>
        <p:txBody>
          <a:bodyPr/>
          <a:lstStyle/>
          <a:p>
            <a:r>
              <a:rPr lang="en-US" dirty="0" err="1" smtClean="0"/>
              <a:t>Parallel.Invoke</a:t>
            </a:r>
            <a:endParaRPr lang="en-US" dirty="0"/>
          </a:p>
          <a:p>
            <a:r>
              <a:rPr lang="en-US" dirty="0" err="1" smtClean="0"/>
              <a:t>Parallel.ForEach</a:t>
            </a:r>
            <a:endParaRPr lang="en-US" dirty="0"/>
          </a:p>
          <a:p>
            <a:endParaRPr lang="en-US" dirty="0" smtClean="0"/>
          </a:p>
          <a:p>
            <a:r>
              <a:rPr lang="en-US" dirty="0" smtClean="0"/>
              <a:t>Schedules and determinism</a:t>
            </a:r>
          </a:p>
          <a:p>
            <a:r>
              <a:rPr lang="en-US" dirty="0" smtClean="0"/>
              <a:t>Assertions/Invariants</a:t>
            </a:r>
          </a:p>
          <a:p>
            <a:r>
              <a:rPr lang="en-US" dirty="0" smtClean="0"/>
              <a:t>Unit Testing</a:t>
            </a:r>
          </a:p>
          <a:p>
            <a:pPr marL="0" indent="0">
              <a:buNone/>
            </a:pP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Practical Parallel and Concurrent Programming DRAFT: comments to msrpcpcp@microsoft.com  </a:t>
            </a:r>
            <a:endParaRPr lang="en-US" dirty="0"/>
          </a:p>
        </p:txBody>
      </p:sp>
      <p:sp>
        <p:nvSpPr>
          <p:cNvPr id="5" name="Slide Number Placeholder 4"/>
          <p:cNvSpPr>
            <a:spLocks noGrp="1"/>
          </p:cNvSpPr>
          <p:nvPr>
            <p:ph type="sldNum" sz="quarter" idx="12"/>
          </p:nvPr>
        </p:nvSpPr>
        <p:spPr/>
        <p:txBody>
          <a:bodyPr/>
          <a:lstStyle/>
          <a:p>
            <a:fld id="{F4EBDBF9-E0BF-4D85-BBFD-88AE78442213}" type="slidenum">
              <a:rPr lang="en-US" smtClean="0"/>
              <a:pPr/>
              <a:t>3</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
        <p:nvSpPr>
          <p:cNvPr id="7" name="Vertical Scroll 6"/>
          <p:cNvSpPr/>
          <p:nvPr/>
        </p:nvSpPr>
        <p:spPr>
          <a:xfrm>
            <a:off x="914400" y="1676400"/>
            <a:ext cx="1371600" cy="1066800"/>
          </a:xfrm>
          <a:prstGeom prst="verticalScroll">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000" b="1" dirty="0" smtClean="0"/>
              <a:t>Code</a:t>
            </a:r>
          </a:p>
          <a:p>
            <a:pPr algn="ctr"/>
            <a:r>
              <a:rPr lang="en-US" sz="2000" b="1" dirty="0" smtClean="0"/>
              <a:t>Concept</a:t>
            </a:r>
            <a:endParaRPr lang="en-US" sz="2000" b="1" dirty="0"/>
          </a:p>
        </p:txBody>
      </p:sp>
      <p:sp>
        <p:nvSpPr>
          <p:cNvPr id="8" name="Flowchart: Decision 7"/>
          <p:cNvSpPr/>
          <p:nvPr/>
        </p:nvSpPr>
        <p:spPr>
          <a:xfrm>
            <a:off x="381000" y="3791078"/>
            <a:ext cx="2226945" cy="1009522"/>
          </a:xfrm>
          <a:prstGeom prst="flowChartDecision">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b="1" dirty="0" smtClean="0"/>
              <a:t>Correctness</a:t>
            </a:r>
          </a:p>
          <a:p>
            <a:pPr algn="ctr"/>
            <a:r>
              <a:rPr lang="en-US" sz="1400" b="1" dirty="0" smtClean="0"/>
              <a:t>Concept</a:t>
            </a:r>
            <a:endParaRPr lang="en-US" sz="1400" b="1" dirty="0"/>
          </a:p>
        </p:txBody>
      </p:sp>
      <p:sp>
        <p:nvSpPr>
          <p:cNvPr id="16" name="Right Brace 15"/>
          <p:cNvSpPr/>
          <p:nvPr/>
        </p:nvSpPr>
        <p:spPr>
          <a:xfrm flipH="1">
            <a:off x="2476500" y="1843119"/>
            <a:ext cx="533400" cy="733361"/>
          </a:xfrm>
          <a:prstGeom prst="rightBrace">
            <a:avLst>
              <a:gd name="adj1" fmla="val 8333"/>
              <a:gd name="adj2" fmla="val 4903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ight Brace 16"/>
          <p:cNvSpPr/>
          <p:nvPr/>
        </p:nvSpPr>
        <p:spPr>
          <a:xfrm flipH="1">
            <a:off x="2590800" y="3599235"/>
            <a:ext cx="533400" cy="1371600"/>
          </a:xfrm>
          <a:prstGeom prst="rightBrace">
            <a:avLst>
              <a:gd name="adj1" fmla="val 8333"/>
              <a:gd name="adj2" fmla="val 4903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0" y="533400"/>
            <a:ext cx="5562600" cy="2133600"/>
          </a:xfrm>
        </p:spPr>
        <p:txBody>
          <a:bodyPr>
            <a:normAutofit fontScale="90000"/>
          </a:bodyPr>
          <a:lstStyle/>
          <a:p>
            <a:r>
              <a:rPr lang="en-US" dirty="0" smtClean="0"/>
              <a:t>Order of Statements</a:t>
            </a:r>
            <a:br>
              <a:rPr lang="en-US" dirty="0" smtClean="0"/>
            </a:br>
            <a:r>
              <a:rPr lang="en-US" dirty="0" smtClean="0"/>
              <a:t>Leading to </a:t>
            </a:r>
            <a:br>
              <a:rPr lang="en-US" dirty="0" smtClean="0"/>
            </a:br>
            <a:r>
              <a:rPr lang="en-US" dirty="0" smtClean="0"/>
              <a:t>Invariant Failure</a:t>
            </a:r>
            <a:br>
              <a:rPr lang="en-US" dirty="0" smtClean="0"/>
            </a:br>
            <a:endParaRPr lang="en-US" dirty="0"/>
          </a:p>
        </p:txBody>
      </p:sp>
      <p:sp>
        <p:nvSpPr>
          <p:cNvPr id="3" name="Footer Placeholder 2"/>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4FB5E65-51E1-460A-B5D3-B6231F8C0386}" type="slidenum">
              <a:rPr lang="en-US" smtClean="0">
                <a:solidFill>
                  <a:prstClr val="black">
                    <a:tint val="75000"/>
                  </a:prstClr>
                </a:solidFill>
              </a:rPr>
              <a:pPr/>
              <a:t>30</a:t>
            </a:fld>
            <a:endParaRPr lang="en-US">
              <a:solidFill>
                <a:prstClr val="black">
                  <a:tint val="75000"/>
                </a:prstClr>
              </a:solidFill>
            </a:endParaRPr>
          </a:p>
        </p:txBody>
      </p:sp>
      <p:sp>
        <p:nvSpPr>
          <p:cNvPr id="6" name="Rectangle 5"/>
          <p:cNvSpPr/>
          <p:nvPr/>
        </p:nvSpPr>
        <p:spPr>
          <a:xfrm>
            <a:off x="762000" y="3931384"/>
            <a:ext cx="4572000" cy="2031325"/>
          </a:xfrm>
          <a:prstGeom prst="rect">
            <a:avLst/>
          </a:prstGeom>
        </p:spPr>
        <p:txBody>
          <a:bodyPr wrap="square">
            <a:spAutoFit/>
          </a:bodyPr>
          <a:lstStyle/>
          <a:p>
            <a:r>
              <a:rPr lang="en-US" dirty="0">
                <a:solidFill>
                  <a:prstClr val="black"/>
                </a:solidFill>
                <a:latin typeface="Courier New" pitchFamily="49" charset="0"/>
                <a:cs typeface="Courier New" pitchFamily="49" charset="0"/>
              </a:rPr>
              <a:t>i</a:t>
            </a:r>
            <a:r>
              <a:rPr lang="en-US" dirty="0" smtClean="0">
                <a:solidFill>
                  <a:prstClr val="black"/>
                </a:solidFill>
                <a:latin typeface="Courier New" pitchFamily="49" charset="0"/>
                <a:cs typeface="Courier New" pitchFamily="49" charset="0"/>
              </a:rPr>
              <a:t>f (_</a:t>
            </a:r>
            <a:r>
              <a:rPr lang="en-US" dirty="0" err="1" smtClean="0">
                <a:solidFill>
                  <a:prstClr val="black"/>
                </a:solidFill>
                <a:latin typeface="Courier New" pitchFamily="49" charset="0"/>
                <a:cs typeface="Courier New" pitchFamily="49" charset="0"/>
              </a:rPr>
              <a:t>roomCells</a:t>
            </a:r>
            <a:r>
              <a:rPr lang="en-US" dirty="0" smtClean="0">
                <a:solidFill>
                  <a:prstClr val="black"/>
                </a:solidFill>
                <a:latin typeface="Courier New" pitchFamily="49" charset="0"/>
                <a:cs typeface="Courier New" pitchFamily="49" charset="0"/>
              </a:rPr>
              <a:t>[2,0] == </a:t>
            </a:r>
            <a:r>
              <a:rPr lang="en-US" dirty="0" smtClean="0">
                <a:solidFill>
                  <a:srgbClr val="0000FF"/>
                </a:solidFill>
                <a:latin typeface="Courier New" pitchFamily="49" charset="0"/>
                <a:cs typeface="Courier New" pitchFamily="49" charset="0"/>
              </a:rPr>
              <a:t>null</a:t>
            </a:r>
            <a:r>
              <a:rPr lang="en-US" dirty="0" smtClean="0">
                <a:solidFill>
                  <a:prstClr val="black"/>
                </a:solidFill>
                <a:latin typeface="Courier New" pitchFamily="49" charset="0"/>
                <a:cs typeface="Courier New" pitchFamily="49" charset="0"/>
              </a:rPr>
              <a:t>)</a:t>
            </a:r>
          </a:p>
          <a:p>
            <a:r>
              <a:rPr lang="en-US" dirty="0" smtClean="0">
                <a:solidFill>
                  <a:prstClr val="black"/>
                </a:solidFill>
                <a:latin typeface="Courier New" pitchFamily="49" charset="0"/>
                <a:cs typeface="Courier New" pitchFamily="49" charset="0"/>
              </a:rPr>
              <a:t> _</a:t>
            </a:r>
            <a:r>
              <a:rPr lang="en-US" dirty="0" err="1" smtClean="0">
                <a:solidFill>
                  <a:prstClr val="black"/>
                </a:solidFill>
                <a:latin typeface="Courier New" pitchFamily="49" charset="0"/>
                <a:cs typeface="Courier New" pitchFamily="49" charset="0"/>
              </a:rPr>
              <a:t>roomCells</a:t>
            </a:r>
            <a:r>
              <a:rPr lang="en-US" dirty="0" smtClean="0">
                <a:solidFill>
                  <a:prstClr val="black"/>
                </a:solidFill>
                <a:latin typeface="Courier New" pitchFamily="49" charset="0"/>
                <a:cs typeface="Courier New" pitchFamily="49" charset="0"/>
              </a:rPr>
              <a:t>[1,1] = </a:t>
            </a:r>
            <a:r>
              <a:rPr lang="en-US" dirty="0" smtClean="0">
                <a:solidFill>
                  <a:srgbClr val="0000FF"/>
                </a:solidFill>
                <a:latin typeface="Courier New" pitchFamily="49" charset="0"/>
                <a:cs typeface="Courier New" pitchFamily="49" charset="0"/>
              </a:rPr>
              <a:t>null</a:t>
            </a:r>
            <a:r>
              <a:rPr lang="en-US" dirty="0" smtClean="0">
                <a:solidFill>
                  <a:prstClr val="black"/>
                </a:solidFill>
                <a:latin typeface="Courier New" pitchFamily="49" charset="0"/>
                <a:cs typeface="Courier New" pitchFamily="49" charset="0"/>
              </a:rPr>
              <a:t>;</a:t>
            </a:r>
          </a:p>
          <a:p>
            <a:endParaRPr lang="en-US" dirty="0" smtClean="0">
              <a:solidFill>
                <a:prstClr val="black"/>
              </a:solidFill>
              <a:latin typeface="Courier New" pitchFamily="49" charset="0"/>
              <a:cs typeface="Courier New" pitchFamily="49" charset="0"/>
            </a:endParaRPr>
          </a:p>
          <a:p>
            <a:endParaRPr lang="en-US" dirty="0" smtClean="0">
              <a:solidFill>
                <a:prstClr val="black"/>
              </a:solidFill>
              <a:latin typeface="Courier New" pitchFamily="49" charset="0"/>
              <a:cs typeface="Courier New" pitchFamily="49" charset="0"/>
            </a:endParaRPr>
          </a:p>
          <a:p>
            <a:r>
              <a:rPr lang="en-US" dirty="0" smtClean="0">
                <a:solidFill>
                  <a:prstClr val="black"/>
                </a:solidFill>
                <a:latin typeface="Courier New" pitchFamily="49" charset="0"/>
                <a:cs typeface="Courier New" pitchFamily="49" charset="0"/>
              </a:rPr>
              <a:t> _</a:t>
            </a:r>
            <a:r>
              <a:rPr lang="en-US" dirty="0" err="1" smtClean="0">
                <a:solidFill>
                  <a:prstClr val="black"/>
                </a:solidFill>
                <a:latin typeface="Courier New" pitchFamily="49" charset="0"/>
                <a:cs typeface="Courier New" pitchFamily="49" charset="0"/>
              </a:rPr>
              <a:t>roomCells</a:t>
            </a:r>
            <a:r>
              <a:rPr lang="en-US" dirty="0" smtClean="0">
                <a:solidFill>
                  <a:prstClr val="black"/>
                </a:solidFill>
                <a:latin typeface="Courier New" pitchFamily="49" charset="0"/>
                <a:cs typeface="Courier New" pitchFamily="49" charset="0"/>
              </a:rPr>
              <a:t>[2,0] = r1;</a:t>
            </a:r>
          </a:p>
          <a:p>
            <a:r>
              <a:rPr lang="en-US" dirty="0" smtClean="0">
                <a:solidFill>
                  <a:prstClr val="black"/>
                </a:solidFill>
                <a:latin typeface="Courier New" pitchFamily="49" charset="0"/>
                <a:cs typeface="Courier New" pitchFamily="49" charset="0"/>
              </a:rPr>
              <a:t> r1.Location = (2,0);</a:t>
            </a:r>
          </a:p>
          <a:p>
            <a:endParaRPr lang="en-US" dirty="0">
              <a:solidFill>
                <a:prstClr val="black"/>
              </a:solidFill>
              <a:latin typeface="Courier New" pitchFamily="49" charset="0"/>
              <a:cs typeface="Courier New" pitchFamily="49" charset="0"/>
            </a:endParaRPr>
          </a:p>
        </p:txBody>
      </p:sp>
      <p:graphicFrame>
        <p:nvGraphicFramePr>
          <p:cNvPr id="7" name="Table 6"/>
          <p:cNvGraphicFramePr>
            <a:graphicFrameLocks noGrp="1"/>
          </p:cNvGraphicFramePr>
          <p:nvPr/>
        </p:nvGraphicFramePr>
        <p:xfrm>
          <a:off x="228600" y="350520"/>
          <a:ext cx="4114800" cy="2712720"/>
        </p:xfrm>
        <a:graphic>
          <a:graphicData uri="http://schemas.openxmlformats.org/drawingml/2006/table">
            <a:tbl>
              <a:tblPr firstRow="1" bandRow="1">
                <a:tableStyleId>{5940675A-B579-460E-94D1-54222C63F5DA}</a:tableStyleId>
              </a:tblPr>
              <a:tblGrid>
                <a:gridCol w="685800"/>
                <a:gridCol w="685800"/>
                <a:gridCol w="685800"/>
                <a:gridCol w="685800"/>
                <a:gridCol w="685800"/>
                <a:gridCol w="685800"/>
              </a:tblGrid>
              <a:tr h="609600">
                <a:tc>
                  <a:txBody>
                    <a:bodyPr/>
                    <a:lstStyle/>
                    <a:p>
                      <a:pPr algn="ctr"/>
                      <a:endParaRPr lang="en-US" dirty="0">
                        <a:solidFill>
                          <a:schemeClr val="bg1"/>
                        </a:solidFill>
                      </a:endParaRPr>
                    </a:p>
                  </a:txBody>
                  <a:tcPr>
                    <a:solidFill>
                      <a:schemeClr val="bg1"/>
                    </a:solidFill>
                  </a:tcPr>
                </a:tc>
                <a:tc>
                  <a:txBody>
                    <a:bodyPr/>
                    <a:lstStyle/>
                    <a:p>
                      <a:pPr algn="ctr"/>
                      <a:r>
                        <a:rPr lang="en-US" dirty="0" smtClean="0">
                          <a:solidFill>
                            <a:schemeClr val="bg1"/>
                          </a:solidFill>
                        </a:rPr>
                        <a:t>0</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1</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2</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3</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4</a:t>
                      </a:r>
                      <a:endParaRPr lang="en-US" dirty="0">
                        <a:solidFill>
                          <a:schemeClr val="bg1"/>
                        </a:solidFill>
                      </a:endParaRPr>
                    </a:p>
                  </a:txBody>
                  <a:tcPr>
                    <a:solidFill>
                      <a:schemeClr val="tx2"/>
                    </a:solidFill>
                  </a:tcPr>
                </a:tc>
              </a:tr>
              <a:tr h="609600">
                <a:tc>
                  <a:txBody>
                    <a:bodyPr/>
                    <a:lstStyle/>
                    <a:p>
                      <a:r>
                        <a:rPr lang="en-US" dirty="0" smtClean="0">
                          <a:solidFill>
                            <a:schemeClr val="bg1"/>
                          </a:solidFill>
                        </a:rPr>
                        <a:t>0</a:t>
                      </a:r>
                      <a:endParaRPr lang="en-US" dirty="0">
                        <a:solidFill>
                          <a:schemeClr val="bg1"/>
                        </a:solidFill>
                      </a:endParaRPr>
                    </a:p>
                  </a:txBody>
                  <a:tcP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dirty="0">
                        <a:solidFill>
                          <a:schemeClr val="bg1">
                            <a:lumMod val="6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prstClr val="white">
                              <a:lumMod val="65000"/>
                            </a:prstClr>
                          </a:solidFill>
                          <a:effectLst/>
                          <a:uLnTx/>
                          <a:uFillTx/>
                          <a:latin typeface="+mn-lt"/>
                          <a:ea typeface="+mn-ea"/>
                          <a:cs typeface="+mn-cs"/>
                        </a:rPr>
                        <a:t>r</a:t>
                      </a:r>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prstClr val="white">
                              <a:lumMod val="65000"/>
                            </a:prstClr>
                          </a:solidFill>
                          <a:effectLst/>
                          <a:uLnTx/>
                          <a:uFillTx/>
                          <a:latin typeface="+mn-lt"/>
                          <a:ea typeface="+mn-ea"/>
                          <a:cs typeface="+mn-cs"/>
                        </a:rPr>
                        <a:t>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dirty="0">
                        <a:solidFill>
                          <a:schemeClr val="bg1">
                            <a:lumMod val="65000"/>
                          </a:schemeClr>
                        </a:solidFill>
                      </a:endParaRPr>
                    </a:p>
                  </a:txBody>
                  <a:tcPr/>
                </a:tc>
              </a:tr>
              <a:tr h="609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1</a:t>
                      </a:r>
                    </a:p>
                  </a:txBody>
                  <a:tcP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sz="4000" dirty="0" smtClean="0">
                        <a:solidFill>
                          <a:schemeClr val="bg1">
                            <a:lumMod val="6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0000"/>
                          </a:solidFill>
                          <a:effectLst/>
                          <a:uLnTx/>
                          <a:uFillTx/>
                          <a:latin typeface="+mn-lt"/>
                          <a:ea typeface="+mn-ea"/>
                          <a:cs typeface="+mn-cs"/>
                        </a:rPr>
                        <a:t>r1</a:t>
                      </a:r>
                    </a:p>
                  </a:txBody>
                  <a:tcPr/>
                </a:tc>
                <a:tc>
                  <a:txBody>
                    <a:bodyPr/>
                    <a:lstStyle/>
                    <a:p>
                      <a:pPr algn="ctr"/>
                      <a:endParaRPr lang="en-US" sz="4000" b="1" dirty="0">
                        <a:solidFill>
                          <a:schemeClr val="tx2"/>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B0F0"/>
                          </a:solidFill>
                          <a:effectLst/>
                          <a:uLnTx/>
                          <a:uFillTx/>
                          <a:latin typeface="+mn-lt"/>
                          <a:ea typeface="+mn-ea"/>
                          <a:cs typeface="+mn-cs"/>
                        </a:rPr>
                        <a:t>r2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sz="4000" dirty="0" smtClean="0">
                        <a:solidFill>
                          <a:schemeClr val="bg1">
                            <a:lumMod val="65000"/>
                          </a:schemeClr>
                        </a:solidFill>
                      </a:endParaRPr>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2</a:t>
                      </a:r>
                    </a:p>
                    <a:p>
                      <a:endParaRPr lang="en-US" dirty="0">
                        <a:solidFill>
                          <a:schemeClr val="bg1"/>
                        </a:solidFill>
                      </a:endParaRPr>
                    </a:p>
                  </a:txBody>
                  <a:tcP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smtClean="0">
                          <a:ln>
                            <a:noFill/>
                          </a:ln>
                          <a:solidFill>
                            <a:schemeClr val="bg1">
                              <a:lumMod val="65000"/>
                            </a:schemeClr>
                          </a:solidFill>
                          <a:effectLst/>
                          <a:uLnTx/>
                          <a:uFillTx/>
                          <a:latin typeface="+mn-lt"/>
                          <a:ea typeface="+mn-ea"/>
                          <a:cs typeface="+mn-cs"/>
                        </a:rPr>
                        <a:t>r</a:t>
                      </a:r>
                      <a:endPar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smtClean="0">
                          <a:ln>
                            <a:noFill/>
                          </a:ln>
                          <a:solidFill>
                            <a:schemeClr val="bg1">
                              <a:lumMod val="65000"/>
                            </a:schemeClr>
                          </a:solidFill>
                          <a:effectLst/>
                          <a:uLnTx/>
                          <a:uFillTx/>
                          <a:latin typeface="+mn-lt"/>
                          <a:ea typeface="+mn-ea"/>
                          <a:cs typeface="+mn-cs"/>
                        </a:rPr>
                        <a:t>r</a:t>
                      </a:r>
                      <a:endPar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r>
            </a:tbl>
          </a:graphicData>
        </a:graphic>
      </p:graphicFrame>
      <p:sp>
        <p:nvSpPr>
          <p:cNvPr id="8" name="Rectangle 7"/>
          <p:cNvSpPr/>
          <p:nvPr/>
        </p:nvSpPr>
        <p:spPr>
          <a:xfrm>
            <a:off x="5029200" y="4233208"/>
            <a:ext cx="5181600" cy="2031325"/>
          </a:xfrm>
          <a:prstGeom prst="rect">
            <a:avLst/>
          </a:prstGeom>
        </p:spPr>
        <p:txBody>
          <a:bodyPr wrap="square">
            <a:spAutoFit/>
          </a:bodyPr>
          <a:lstStyle/>
          <a:p>
            <a:endParaRPr lang="en-US" dirty="0" smtClean="0">
              <a:solidFill>
                <a:prstClr val="black"/>
              </a:solidFill>
              <a:latin typeface="Courier New" pitchFamily="49" charset="0"/>
              <a:cs typeface="Courier New" pitchFamily="49" charset="0"/>
            </a:endParaRPr>
          </a:p>
          <a:p>
            <a:r>
              <a:rPr lang="en-US" dirty="0">
                <a:solidFill>
                  <a:prstClr val="black"/>
                </a:solidFill>
                <a:latin typeface="Courier New" pitchFamily="49" charset="0"/>
                <a:cs typeface="Courier New" pitchFamily="49" charset="0"/>
              </a:rPr>
              <a:t>i</a:t>
            </a:r>
            <a:r>
              <a:rPr lang="en-US" dirty="0" smtClean="0">
                <a:solidFill>
                  <a:prstClr val="black"/>
                </a:solidFill>
                <a:latin typeface="Courier New" pitchFamily="49" charset="0"/>
                <a:cs typeface="Courier New" pitchFamily="49" charset="0"/>
              </a:rPr>
              <a:t>f (_</a:t>
            </a:r>
            <a:r>
              <a:rPr lang="en-US" dirty="0" err="1" smtClean="0">
                <a:solidFill>
                  <a:prstClr val="black"/>
                </a:solidFill>
                <a:latin typeface="Courier New" pitchFamily="49" charset="0"/>
                <a:cs typeface="Courier New" pitchFamily="49" charset="0"/>
              </a:rPr>
              <a:t>roomCells</a:t>
            </a:r>
            <a:r>
              <a:rPr lang="en-US" dirty="0" smtClean="0">
                <a:solidFill>
                  <a:prstClr val="black"/>
                </a:solidFill>
                <a:latin typeface="Courier New" pitchFamily="49" charset="0"/>
                <a:cs typeface="Courier New" pitchFamily="49" charset="0"/>
              </a:rPr>
              <a:t>[2,0] == </a:t>
            </a:r>
            <a:r>
              <a:rPr lang="en-US" dirty="0" smtClean="0">
                <a:solidFill>
                  <a:srgbClr val="0000FF"/>
                </a:solidFill>
                <a:latin typeface="Courier New" pitchFamily="49" charset="0"/>
                <a:cs typeface="Courier New" pitchFamily="49" charset="0"/>
              </a:rPr>
              <a:t>null</a:t>
            </a:r>
            <a:r>
              <a:rPr lang="en-US" dirty="0" smtClean="0">
                <a:solidFill>
                  <a:prstClr val="black"/>
                </a:solidFill>
                <a:latin typeface="Courier New" pitchFamily="49" charset="0"/>
                <a:cs typeface="Courier New" pitchFamily="49" charset="0"/>
              </a:rPr>
              <a:t>)</a:t>
            </a:r>
          </a:p>
          <a:p>
            <a:r>
              <a:rPr lang="en-US" dirty="0" smtClean="0">
                <a:solidFill>
                  <a:prstClr val="black"/>
                </a:solidFill>
                <a:latin typeface="Courier New" pitchFamily="49" charset="0"/>
                <a:cs typeface="Courier New" pitchFamily="49" charset="0"/>
              </a:rPr>
              <a:t> _</a:t>
            </a:r>
            <a:r>
              <a:rPr lang="en-US" dirty="0" err="1" smtClean="0">
                <a:solidFill>
                  <a:prstClr val="black"/>
                </a:solidFill>
                <a:latin typeface="Courier New" pitchFamily="49" charset="0"/>
                <a:cs typeface="Courier New" pitchFamily="49" charset="0"/>
              </a:rPr>
              <a:t>roomCells</a:t>
            </a:r>
            <a:r>
              <a:rPr lang="en-US" dirty="0" smtClean="0">
                <a:solidFill>
                  <a:prstClr val="black"/>
                </a:solidFill>
                <a:latin typeface="Courier New" pitchFamily="49" charset="0"/>
                <a:cs typeface="Courier New" pitchFamily="49" charset="0"/>
              </a:rPr>
              <a:t>[3,1] = </a:t>
            </a:r>
            <a:r>
              <a:rPr lang="en-US" dirty="0" smtClean="0">
                <a:solidFill>
                  <a:srgbClr val="0000FF"/>
                </a:solidFill>
                <a:latin typeface="Courier New" pitchFamily="49" charset="0"/>
                <a:cs typeface="Courier New" pitchFamily="49" charset="0"/>
              </a:rPr>
              <a:t>null</a:t>
            </a:r>
            <a:r>
              <a:rPr lang="en-US" dirty="0" smtClean="0">
                <a:solidFill>
                  <a:prstClr val="black"/>
                </a:solidFill>
                <a:latin typeface="Courier New" pitchFamily="49" charset="0"/>
                <a:cs typeface="Courier New" pitchFamily="49" charset="0"/>
              </a:rPr>
              <a:t>;</a:t>
            </a:r>
          </a:p>
          <a:p>
            <a:endParaRPr lang="en-US" dirty="0" smtClean="0">
              <a:solidFill>
                <a:prstClr val="black"/>
              </a:solidFill>
              <a:latin typeface="Courier New" pitchFamily="49" charset="0"/>
              <a:cs typeface="Courier New" pitchFamily="49" charset="0"/>
            </a:endParaRPr>
          </a:p>
          <a:p>
            <a:endParaRPr lang="en-US" dirty="0" smtClean="0">
              <a:solidFill>
                <a:prstClr val="black"/>
              </a:solidFill>
              <a:latin typeface="Courier New" pitchFamily="49" charset="0"/>
              <a:cs typeface="Courier New" pitchFamily="49" charset="0"/>
            </a:endParaRPr>
          </a:p>
          <a:p>
            <a:r>
              <a:rPr lang="en-US" dirty="0" smtClean="0">
                <a:solidFill>
                  <a:prstClr val="black"/>
                </a:solidFill>
                <a:latin typeface="Courier New" pitchFamily="49" charset="0"/>
                <a:cs typeface="Courier New" pitchFamily="49" charset="0"/>
              </a:rPr>
              <a:t> _</a:t>
            </a:r>
            <a:r>
              <a:rPr lang="en-US" dirty="0" err="1" smtClean="0">
                <a:solidFill>
                  <a:prstClr val="black"/>
                </a:solidFill>
                <a:latin typeface="Courier New" pitchFamily="49" charset="0"/>
                <a:cs typeface="Courier New" pitchFamily="49" charset="0"/>
              </a:rPr>
              <a:t>roomCells</a:t>
            </a:r>
            <a:r>
              <a:rPr lang="en-US" dirty="0" smtClean="0">
                <a:solidFill>
                  <a:prstClr val="black"/>
                </a:solidFill>
                <a:latin typeface="Courier New" pitchFamily="49" charset="0"/>
                <a:cs typeface="Courier New" pitchFamily="49" charset="0"/>
              </a:rPr>
              <a:t>[2,0] = r2;</a:t>
            </a:r>
          </a:p>
          <a:p>
            <a:r>
              <a:rPr lang="en-US" dirty="0" smtClean="0">
                <a:solidFill>
                  <a:prstClr val="black"/>
                </a:solidFill>
                <a:latin typeface="Courier New" pitchFamily="49" charset="0"/>
                <a:cs typeface="Courier New" pitchFamily="49" charset="0"/>
              </a:rPr>
              <a:t> r2.Location = (2,0); </a:t>
            </a:r>
          </a:p>
        </p:txBody>
      </p:sp>
      <p:sp>
        <p:nvSpPr>
          <p:cNvPr id="11" name="Rectangle 10"/>
          <p:cNvSpPr/>
          <p:nvPr/>
        </p:nvSpPr>
        <p:spPr>
          <a:xfrm>
            <a:off x="1047997" y="3244334"/>
            <a:ext cx="3306483" cy="523220"/>
          </a:xfrm>
          <a:prstGeom prst="rect">
            <a:avLst/>
          </a:prstGeom>
        </p:spPr>
        <p:txBody>
          <a:bodyPr wrap="none">
            <a:spAutoFit/>
          </a:bodyPr>
          <a:lstStyle/>
          <a:p>
            <a:r>
              <a:rPr lang="en-US" sz="2800" b="1" dirty="0" err="1" smtClean="0">
                <a:solidFill>
                  <a:srgbClr val="FF0000"/>
                </a:solidFill>
              </a:rPr>
              <a:t>SimulateOneStep</a:t>
            </a:r>
            <a:r>
              <a:rPr lang="en-US" sz="2800" b="1" dirty="0" smtClean="0">
                <a:solidFill>
                  <a:srgbClr val="FF0000"/>
                </a:solidFill>
              </a:rPr>
              <a:t>(r1)</a:t>
            </a:r>
            <a:endParaRPr lang="en-US" sz="1600" b="1" dirty="0">
              <a:solidFill>
                <a:srgbClr val="FF0000"/>
              </a:solidFill>
            </a:endParaRPr>
          </a:p>
        </p:txBody>
      </p:sp>
      <p:sp>
        <p:nvSpPr>
          <p:cNvPr id="12" name="Rectangle 11"/>
          <p:cNvSpPr/>
          <p:nvPr/>
        </p:nvSpPr>
        <p:spPr>
          <a:xfrm>
            <a:off x="5391397" y="3256002"/>
            <a:ext cx="3306483" cy="523220"/>
          </a:xfrm>
          <a:prstGeom prst="rect">
            <a:avLst/>
          </a:prstGeom>
        </p:spPr>
        <p:txBody>
          <a:bodyPr wrap="none">
            <a:spAutoFit/>
          </a:bodyPr>
          <a:lstStyle/>
          <a:p>
            <a:r>
              <a:rPr lang="en-US" sz="2800" b="1" dirty="0" err="1" smtClean="0">
                <a:solidFill>
                  <a:srgbClr val="00B0F0"/>
                </a:solidFill>
              </a:rPr>
              <a:t>SimulateOneStep</a:t>
            </a:r>
            <a:r>
              <a:rPr lang="en-US" sz="2800" b="1" dirty="0" smtClean="0">
                <a:solidFill>
                  <a:srgbClr val="00B0F0"/>
                </a:solidFill>
              </a:rPr>
              <a:t>(r2)</a:t>
            </a:r>
            <a:endParaRPr lang="en-US" sz="1600" b="1" dirty="0">
              <a:solidFill>
                <a:srgbClr val="00B0F0"/>
              </a:solidFill>
            </a:endParaRPr>
          </a:p>
        </p:txBody>
      </p:sp>
      <p:sp>
        <p:nvSpPr>
          <p:cNvPr id="5" name="Date Placeholder 4"/>
          <p:cNvSpPr>
            <a:spLocks noGrp="1"/>
          </p:cNvSpPr>
          <p:nvPr>
            <p:ph type="dt" sz="half" idx="10"/>
          </p:nvPr>
        </p:nvSpPr>
        <p:spPr/>
        <p:txBody>
          <a:bodyPr/>
          <a:lstStyle/>
          <a:p>
            <a:r>
              <a:rPr lang="en-US" smtClean="0"/>
              <a:t>6/16/2010</a:t>
            </a:r>
            <a:endParaRPr lang="en-US"/>
          </a:p>
        </p:txBody>
      </p:sp>
      <p:sp>
        <p:nvSpPr>
          <p:cNvPr id="9" name="Down Arrow 8"/>
          <p:cNvSpPr/>
          <p:nvPr/>
        </p:nvSpPr>
        <p:spPr>
          <a:xfrm>
            <a:off x="228600" y="3931384"/>
            <a:ext cx="228600" cy="24363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0" y="3517612"/>
            <a:ext cx="649537" cy="369332"/>
          </a:xfrm>
          <a:prstGeom prst="rect">
            <a:avLst/>
          </a:prstGeom>
          <a:noFill/>
        </p:spPr>
        <p:txBody>
          <a:bodyPr wrap="none" rtlCol="0">
            <a:spAutoFit/>
          </a:bodyPr>
          <a:lstStyle/>
          <a:p>
            <a:r>
              <a:rPr lang="en-US" dirty="0" smtClean="0"/>
              <a:t>Time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0" y="533400"/>
            <a:ext cx="5562600" cy="2133600"/>
          </a:xfrm>
        </p:spPr>
        <p:txBody>
          <a:bodyPr>
            <a:normAutofit fontScale="90000"/>
          </a:bodyPr>
          <a:lstStyle/>
          <a:p>
            <a:r>
              <a:rPr lang="en-US" dirty="0" smtClean="0"/>
              <a:t>Order of Statements</a:t>
            </a:r>
            <a:br>
              <a:rPr lang="en-US" dirty="0" smtClean="0"/>
            </a:br>
            <a:r>
              <a:rPr lang="en-US" dirty="0" smtClean="0"/>
              <a:t>Leading to </a:t>
            </a:r>
            <a:br>
              <a:rPr lang="en-US" dirty="0" smtClean="0"/>
            </a:br>
            <a:r>
              <a:rPr lang="en-US" dirty="0" smtClean="0"/>
              <a:t>Invariant Failure</a:t>
            </a:r>
            <a:br>
              <a:rPr lang="en-US" dirty="0" smtClean="0"/>
            </a:br>
            <a:endParaRPr lang="en-US" dirty="0"/>
          </a:p>
        </p:txBody>
      </p:sp>
      <p:sp>
        <p:nvSpPr>
          <p:cNvPr id="3" name="Footer Placeholder 2"/>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4FB5E65-51E1-460A-B5D3-B6231F8C0386}" type="slidenum">
              <a:rPr lang="en-US" smtClean="0">
                <a:solidFill>
                  <a:prstClr val="black">
                    <a:tint val="75000"/>
                  </a:prstClr>
                </a:solidFill>
              </a:rPr>
              <a:pPr/>
              <a:t>31</a:t>
            </a:fld>
            <a:endParaRPr lang="en-US">
              <a:solidFill>
                <a:prstClr val="black">
                  <a:tint val="75000"/>
                </a:prstClr>
              </a:solidFill>
            </a:endParaRPr>
          </a:p>
        </p:txBody>
      </p:sp>
      <p:sp>
        <p:nvSpPr>
          <p:cNvPr id="6" name="Rectangle 5"/>
          <p:cNvSpPr/>
          <p:nvPr/>
        </p:nvSpPr>
        <p:spPr>
          <a:xfrm>
            <a:off x="152400" y="3931384"/>
            <a:ext cx="4572000" cy="2246769"/>
          </a:xfrm>
          <a:prstGeom prst="rect">
            <a:avLst/>
          </a:prstGeom>
        </p:spPr>
        <p:txBody>
          <a:bodyPr wrap="square">
            <a:spAutoFit/>
          </a:bodyPr>
          <a:lstStyle/>
          <a:p>
            <a:r>
              <a:rPr lang="en-US" sz="2000" dirty="0">
                <a:solidFill>
                  <a:prstClr val="black"/>
                </a:solidFill>
                <a:latin typeface="Courier New" pitchFamily="49" charset="0"/>
                <a:cs typeface="Courier New" pitchFamily="49" charset="0"/>
              </a:rPr>
              <a:t>i</a:t>
            </a:r>
            <a:r>
              <a:rPr lang="en-US" sz="2000" dirty="0" smtClean="0">
                <a:solidFill>
                  <a:prstClr val="black"/>
                </a:solidFill>
                <a:latin typeface="Courier New" pitchFamily="49" charset="0"/>
                <a:cs typeface="Courier New" pitchFamily="49" charset="0"/>
              </a:rPr>
              <a:t>f (_</a:t>
            </a:r>
            <a:r>
              <a:rPr lang="en-US" sz="2000" dirty="0" err="1" smtClean="0">
                <a:solidFill>
                  <a:prstClr val="black"/>
                </a:solidFill>
                <a:latin typeface="Courier New" pitchFamily="49" charset="0"/>
                <a:cs typeface="Courier New" pitchFamily="49" charset="0"/>
              </a:rPr>
              <a:t>roomCells</a:t>
            </a:r>
            <a:r>
              <a:rPr lang="en-US" sz="2000" dirty="0" smtClean="0">
                <a:solidFill>
                  <a:prstClr val="black"/>
                </a:solidFill>
                <a:latin typeface="Courier New" pitchFamily="49" charset="0"/>
                <a:cs typeface="Courier New" pitchFamily="49" charset="0"/>
              </a:rPr>
              <a:t>[2,0] == </a:t>
            </a:r>
            <a:r>
              <a:rPr lang="en-US" sz="2000" dirty="0" smtClean="0">
                <a:solidFill>
                  <a:srgbClr val="0000FF"/>
                </a:solidFill>
                <a:latin typeface="Courier New" pitchFamily="49" charset="0"/>
                <a:cs typeface="Courier New" pitchFamily="49" charset="0"/>
              </a:rPr>
              <a:t>null</a:t>
            </a:r>
            <a:r>
              <a:rPr lang="en-US" sz="2000" dirty="0" smtClean="0">
                <a:solidFill>
                  <a:prstClr val="black"/>
                </a:solidFill>
                <a:latin typeface="Courier New" pitchFamily="49" charset="0"/>
                <a:cs typeface="Courier New" pitchFamily="49" charset="0"/>
              </a:rPr>
              <a:t>)</a:t>
            </a:r>
          </a:p>
          <a:p>
            <a:r>
              <a:rPr lang="en-US" sz="2000" dirty="0" smtClean="0">
                <a:solidFill>
                  <a:prstClr val="black"/>
                </a:solidFill>
                <a:latin typeface="Courier New" pitchFamily="49" charset="0"/>
                <a:cs typeface="Courier New" pitchFamily="49" charset="0"/>
              </a:rPr>
              <a:t> _</a:t>
            </a:r>
            <a:r>
              <a:rPr lang="en-US" sz="2000" dirty="0" err="1" smtClean="0">
                <a:solidFill>
                  <a:prstClr val="black"/>
                </a:solidFill>
                <a:latin typeface="Courier New" pitchFamily="49" charset="0"/>
                <a:cs typeface="Courier New" pitchFamily="49" charset="0"/>
              </a:rPr>
              <a:t>roomCells</a:t>
            </a:r>
            <a:r>
              <a:rPr lang="en-US" sz="2000" dirty="0" smtClean="0">
                <a:solidFill>
                  <a:prstClr val="black"/>
                </a:solidFill>
                <a:latin typeface="Courier New" pitchFamily="49" charset="0"/>
                <a:cs typeface="Courier New" pitchFamily="49" charset="0"/>
              </a:rPr>
              <a:t>[1,1] = </a:t>
            </a:r>
            <a:r>
              <a:rPr lang="en-US" sz="2000" dirty="0" smtClean="0">
                <a:solidFill>
                  <a:srgbClr val="0000FF"/>
                </a:solidFill>
                <a:latin typeface="Courier New" pitchFamily="49" charset="0"/>
                <a:cs typeface="Courier New" pitchFamily="49" charset="0"/>
              </a:rPr>
              <a:t>null</a:t>
            </a:r>
            <a:r>
              <a:rPr lang="en-US" sz="2000" dirty="0" smtClean="0">
                <a:solidFill>
                  <a:prstClr val="black"/>
                </a:solidFill>
                <a:latin typeface="Courier New" pitchFamily="49" charset="0"/>
                <a:cs typeface="Courier New" pitchFamily="49" charset="0"/>
              </a:rPr>
              <a:t>;</a:t>
            </a:r>
          </a:p>
          <a:p>
            <a:endParaRPr lang="en-US" sz="2000" dirty="0" smtClean="0">
              <a:solidFill>
                <a:prstClr val="black"/>
              </a:solidFill>
              <a:latin typeface="Courier New" pitchFamily="49" charset="0"/>
              <a:cs typeface="Courier New" pitchFamily="49" charset="0"/>
            </a:endParaRPr>
          </a:p>
          <a:p>
            <a:endParaRPr lang="en-US" sz="2000" dirty="0" smtClean="0">
              <a:solidFill>
                <a:prstClr val="black"/>
              </a:solidFill>
              <a:latin typeface="Courier New" pitchFamily="49" charset="0"/>
              <a:cs typeface="Courier New" pitchFamily="49" charset="0"/>
            </a:endParaRPr>
          </a:p>
          <a:p>
            <a:r>
              <a:rPr lang="en-US" sz="2000" dirty="0" smtClean="0">
                <a:solidFill>
                  <a:prstClr val="black"/>
                </a:solidFill>
                <a:latin typeface="Courier New" pitchFamily="49" charset="0"/>
                <a:cs typeface="Courier New" pitchFamily="49" charset="0"/>
              </a:rPr>
              <a:t> _</a:t>
            </a:r>
            <a:r>
              <a:rPr lang="en-US" sz="2000" dirty="0" err="1" smtClean="0">
                <a:solidFill>
                  <a:prstClr val="black"/>
                </a:solidFill>
                <a:latin typeface="Courier New" pitchFamily="49" charset="0"/>
                <a:cs typeface="Courier New" pitchFamily="49" charset="0"/>
              </a:rPr>
              <a:t>roomCells</a:t>
            </a:r>
            <a:r>
              <a:rPr lang="en-US" sz="2000" dirty="0" smtClean="0">
                <a:solidFill>
                  <a:prstClr val="black"/>
                </a:solidFill>
                <a:latin typeface="Courier New" pitchFamily="49" charset="0"/>
                <a:cs typeface="Courier New" pitchFamily="49" charset="0"/>
              </a:rPr>
              <a:t>[2,0] = r1;</a:t>
            </a:r>
          </a:p>
          <a:p>
            <a:r>
              <a:rPr lang="en-US" sz="2000" dirty="0" smtClean="0">
                <a:solidFill>
                  <a:prstClr val="black"/>
                </a:solidFill>
                <a:latin typeface="Courier New" pitchFamily="49" charset="0"/>
                <a:cs typeface="Courier New" pitchFamily="49" charset="0"/>
              </a:rPr>
              <a:t> r1.Location = (2,0);</a:t>
            </a:r>
          </a:p>
          <a:p>
            <a:endParaRPr lang="en-US" sz="2000" dirty="0">
              <a:solidFill>
                <a:prstClr val="black"/>
              </a:solidFill>
              <a:latin typeface="Courier New" pitchFamily="49" charset="0"/>
              <a:cs typeface="Courier New" pitchFamily="49"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055459538"/>
              </p:ext>
            </p:extLst>
          </p:nvPr>
        </p:nvGraphicFramePr>
        <p:xfrm>
          <a:off x="228600" y="350520"/>
          <a:ext cx="4114800" cy="2712720"/>
        </p:xfrm>
        <a:graphic>
          <a:graphicData uri="http://schemas.openxmlformats.org/drawingml/2006/table">
            <a:tbl>
              <a:tblPr firstRow="1" bandRow="1">
                <a:tableStyleId>{5940675A-B579-460E-94D1-54222C63F5DA}</a:tableStyleId>
              </a:tblPr>
              <a:tblGrid>
                <a:gridCol w="685800"/>
                <a:gridCol w="685800"/>
                <a:gridCol w="685800"/>
                <a:gridCol w="685800"/>
                <a:gridCol w="685800"/>
                <a:gridCol w="685800"/>
              </a:tblGrid>
              <a:tr h="609600">
                <a:tc>
                  <a:txBody>
                    <a:bodyPr/>
                    <a:lstStyle/>
                    <a:p>
                      <a:pPr algn="ctr"/>
                      <a:endParaRPr lang="en-US" dirty="0">
                        <a:solidFill>
                          <a:schemeClr val="bg1"/>
                        </a:solidFill>
                      </a:endParaRPr>
                    </a:p>
                  </a:txBody>
                  <a:tcPr>
                    <a:solidFill>
                      <a:schemeClr val="bg1"/>
                    </a:solidFill>
                  </a:tcPr>
                </a:tc>
                <a:tc>
                  <a:txBody>
                    <a:bodyPr/>
                    <a:lstStyle/>
                    <a:p>
                      <a:pPr algn="ctr"/>
                      <a:r>
                        <a:rPr lang="en-US" dirty="0" smtClean="0">
                          <a:solidFill>
                            <a:schemeClr val="bg1"/>
                          </a:solidFill>
                        </a:rPr>
                        <a:t>0</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1</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2</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3</a:t>
                      </a:r>
                      <a:endParaRPr lang="en-US" dirty="0">
                        <a:solidFill>
                          <a:schemeClr val="bg1"/>
                        </a:solidFill>
                      </a:endParaRPr>
                    </a:p>
                  </a:txBody>
                  <a:tcPr>
                    <a:solidFill>
                      <a:schemeClr val="tx2"/>
                    </a:solidFill>
                  </a:tcPr>
                </a:tc>
                <a:tc>
                  <a:txBody>
                    <a:bodyPr/>
                    <a:lstStyle/>
                    <a:p>
                      <a:pPr algn="ctr"/>
                      <a:r>
                        <a:rPr lang="en-US" dirty="0" smtClean="0">
                          <a:solidFill>
                            <a:schemeClr val="bg1"/>
                          </a:solidFill>
                        </a:rPr>
                        <a:t>4</a:t>
                      </a:r>
                      <a:endParaRPr lang="en-US" dirty="0">
                        <a:solidFill>
                          <a:schemeClr val="bg1"/>
                        </a:solidFill>
                      </a:endParaRPr>
                    </a:p>
                  </a:txBody>
                  <a:tcPr>
                    <a:solidFill>
                      <a:schemeClr val="tx2"/>
                    </a:solidFill>
                  </a:tcPr>
                </a:tc>
              </a:tr>
              <a:tr h="609600">
                <a:tc>
                  <a:txBody>
                    <a:bodyPr/>
                    <a:lstStyle/>
                    <a:p>
                      <a:r>
                        <a:rPr lang="en-US" dirty="0" smtClean="0">
                          <a:solidFill>
                            <a:schemeClr val="bg1"/>
                          </a:solidFill>
                        </a:rPr>
                        <a:t>0</a:t>
                      </a:r>
                      <a:endParaRPr lang="en-US" dirty="0">
                        <a:solidFill>
                          <a:schemeClr val="bg1"/>
                        </a:solidFill>
                      </a:endParaRPr>
                    </a:p>
                  </a:txBody>
                  <a:tcPr>
                    <a:solidFill>
                      <a:schemeClr val="tx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dirty="0">
                        <a:solidFill>
                          <a:schemeClr val="bg1">
                            <a:lumMod val="6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prstClr val="white">
                              <a:lumMod val="65000"/>
                            </a:prstClr>
                          </a:solidFill>
                          <a:effectLst/>
                          <a:uLnTx/>
                          <a:uFillTx/>
                          <a:latin typeface="+mn-lt"/>
                          <a:ea typeface="+mn-ea"/>
                          <a:cs typeface="+mn-cs"/>
                        </a:rPr>
                        <a:t>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B0F0"/>
                          </a:solidFill>
                          <a:effectLst/>
                          <a:uLnTx/>
                          <a:uFillTx/>
                          <a:latin typeface="+mn-lt"/>
                          <a:ea typeface="+mn-ea"/>
                          <a:cs typeface="+mn-cs"/>
                        </a:rPr>
                        <a:t>r2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prstClr val="white">
                              <a:lumMod val="65000"/>
                            </a:prstClr>
                          </a:solidFill>
                          <a:effectLst/>
                          <a:uLnTx/>
                          <a:uFillTx/>
                          <a:latin typeface="+mn-lt"/>
                          <a:ea typeface="+mn-ea"/>
                          <a:cs typeface="+mn-cs"/>
                        </a:rPr>
                        <a:t>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dirty="0">
                        <a:solidFill>
                          <a:schemeClr val="bg1">
                            <a:lumMod val="65000"/>
                          </a:schemeClr>
                        </a:solidFill>
                      </a:endParaRPr>
                    </a:p>
                  </a:txBody>
                  <a:tcPr/>
                </a:tc>
              </a:tr>
              <a:tr h="609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1</a:t>
                      </a:r>
                    </a:p>
                  </a:txBody>
                  <a:tcP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sz="4000" dirty="0" smtClean="0">
                        <a:solidFill>
                          <a:schemeClr val="bg1">
                            <a:lumMod val="6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0000"/>
                          </a:solidFill>
                          <a:effectLst/>
                          <a:uLnTx/>
                          <a:uFillTx/>
                          <a:latin typeface="+mn-lt"/>
                          <a:ea typeface="+mn-ea"/>
                          <a:cs typeface="+mn-cs"/>
                        </a:rPr>
                        <a: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00B0F0"/>
                        </a:solidFill>
                        <a:effectLst/>
                        <a:uLnTx/>
                        <a:uFillTx/>
                        <a:latin typeface="+mn-lt"/>
                        <a:ea typeface="+mn-ea"/>
                        <a:cs typeface="+mn-cs"/>
                      </a:endParaRPr>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endParaRPr lang="en-US" sz="4000" dirty="0" smtClean="0">
                        <a:solidFill>
                          <a:schemeClr val="bg1">
                            <a:lumMod val="65000"/>
                          </a:schemeClr>
                        </a:solidFill>
                      </a:endParaRPr>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2</a:t>
                      </a:r>
                    </a:p>
                    <a:p>
                      <a:endParaRPr lang="en-US" dirty="0">
                        <a:solidFill>
                          <a:schemeClr val="bg1"/>
                        </a:solidFill>
                      </a:endParaRPr>
                    </a:p>
                  </a:txBody>
                  <a:tcP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smtClean="0">
                          <a:ln>
                            <a:noFill/>
                          </a:ln>
                          <a:solidFill>
                            <a:schemeClr val="bg1">
                              <a:lumMod val="65000"/>
                            </a:schemeClr>
                          </a:solidFill>
                          <a:effectLst/>
                          <a:uLnTx/>
                          <a:uFillTx/>
                          <a:latin typeface="+mn-lt"/>
                          <a:ea typeface="+mn-ea"/>
                          <a:cs typeface="+mn-cs"/>
                        </a:rPr>
                        <a:t>r</a:t>
                      </a:r>
                      <a:endPar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smtClean="0">
                          <a:ln>
                            <a:noFill/>
                          </a:ln>
                          <a:solidFill>
                            <a:schemeClr val="bg1">
                              <a:lumMod val="65000"/>
                            </a:schemeClr>
                          </a:solidFill>
                          <a:effectLst/>
                          <a:uLnTx/>
                          <a:uFillTx/>
                          <a:latin typeface="+mn-lt"/>
                          <a:ea typeface="+mn-ea"/>
                          <a:cs typeface="+mn-cs"/>
                        </a:rPr>
                        <a:t>r</a:t>
                      </a:r>
                      <a:endPar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smtClean="0">
                          <a:ln>
                            <a:noFill/>
                          </a:ln>
                          <a:solidFill>
                            <a:schemeClr val="bg1">
                              <a:lumMod val="65000"/>
                            </a:schemeClr>
                          </a:solidFill>
                          <a:effectLst/>
                          <a:uLnTx/>
                          <a:uFillTx/>
                          <a:latin typeface="+mn-lt"/>
                          <a:ea typeface="+mn-ea"/>
                          <a:cs typeface="+mn-cs"/>
                        </a:rPr>
                        <a:t>r</a:t>
                      </a:r>
                    </a:p>
                  </a:txBody>
                  <a:tcPr/>
                </a:tc>
              </a:tr>
            </a:tbl>
          </a:graphicData>
        </a:graphic>
      </p:graphicFrame>
      <p:sp>
        <p:nvSpPr>
          <p:cNvPr id="8" name="Rectangle 7"/>
          <p:cNvSpPr/>
          <p:nvPr/>
        </p:nvSpPr>
        <p:spPr>
          <a:xfrm>
            <a:off x="4419600" y="4233208"/>
            <a:ext cx="5181600" cy="2246769"/>
          </a:xfrm>
          <a:prstGeom prst="rect">
            <a:avLst/>
          </a:prstGeom>
        </p:spPr>
        <p:txBody>
          <a:bodyPr wrap="square">
            <a:spAutoFit/>
          </a:bodyPr>
          <a:lstStyle/>
          <a:p>
            <a:endParaRPr lang="en-US" sz="2000" dirty="0" smtClean="0">
              <a:solidFill>
                <a:prstClr val="black"/>
              </a:solidFill>
              <a:latin typeface="Courier New" pitchFamily="49" charset="0"/>
              <a:cs typeface="Courier New" pitchFamily="49" charset="0"/>
            </a:endParaRPr>
          </a:p>
          <a:p>
            <a:r>
              <a:rPr lang="en-US" sz="2000" dirty="0">
                <a:solidFill>
                  <a:prstClr val="black"/>
                </a:solidFill>
                <a:latin typeface="Courier New" pitchFamily="49" charset="0"/>
                <a:cs typeface="Courier New" pitchFamily="49" charset="0"/>
              </a:rPr>
              <a:t>i</a:t>
            </a:r>
            <a:r>
              <a:rPr lang="en-US" sz="2000" dirty="0" smtClean="0">
                <a:solidFill>
                  <a:prstClr val="black"/>
                </a:solidFill>
                <a:latin typeface="Courier New" pitchFamily="49" charset="0"/>
                <a:cs typeface="Courier New" pitchFamily="49" charset="0"/>
              </a:rPr>
              <a:t>f (_</a:t>
            </a:r>
            <a:r>
              <a:rPr lang="en-US" sz="2000" dirty="0" err="1" smtClean="0">
                <a:solidFill>
                  <a:prstClr val="black"/>
                </a:solidFill>
                <a:latin typeface="Courier New" pitchFamily="49" charset="0"/>
                <a:cs typeface="Courier New" pitchFamily="49" charset="0"/>
              </a:rPr>
              <a:t>roomCells</a:t>
            </a:r>
            <a:r>
              <a:rPr lang="en-US" sz="2000" dirty="0" smtClean="0">
                <a:solidFill>
                  <a:prstClr val="black"/>
                </a:solidFill>
                <a:latin typeface="Courier New" pitchFamily="49" charset="0"/>
                <a:cs typeface="Courier New" pitchFamily="49" charset="0"/>
              </a:rPr>
              <a:t>[2,0] == </a:t>
            </a:r>
            <a:r>
              <a:rPr lang="en-US" sz="2000" dirty="0" smtClean="0">
                <a:solidFill>
                  <a:srgbClr val="0000FF"/>
                </a:solidFill>
                <a:latin typeface="Courier New" pitchFamily="49" charset="0"/>
                <a:cs typeface="Courier New" pitchFamily="49" charset="0"/>
              </a:rPr>
              <a:t>null</a:t>
            </a:r>
            <a:r>
              <a:rPr lang="en-US" sz="2000" dirty="0" smtClean="0">
                <a:solidFill>
                  <a:prstClr val="black"/>
                </a:solidFill>
                <a:latin typeface="Courier New" pitchFamily="49" charset="0"/>
                <a:cs typeface="Courier New" pitchFamily="49" charset="0"/>
              </a:rPr>
              <a:t>)</a:t>
            </a:r>
          </a:p>
          <a:p>
            <a:r>
              <a:rPr lang="en-US" sz="2000" dirty="0" smtClean="0">
                <a:solidFill>
                  <a:prstClr val="black"/>
                </a:solidFill>
                <a:latin typeface="Courier New" pitchFamily="49" charset="0"/>
                <a:cs typeface="Courier New" pitchFamily="49" charset="0"/>
              </a:rPr>
              <a:t> _</a:t>
            </a:r>
            <a:r>
              <a:rPr lang="en-US" sz="2000" dirty="0" err="1" smtClean="0">
                <a:solidFill>
                  <a:prstClr val="black"/>
                </a:solidFill>
                <a:latin typeface="Courier New" pitchFamily="49" charset="0"/>
                <a:cs typeface="Courier New" pitchFamily="49" charset="0"/>
              </a:rPr>
              <a:t>roomCells</a:t>
            </a:r>
            <a:r>
              <a:rPr lang="en-US" sz="2000" dirty="0" smtClean="0">
                <a:solidFill>
                  <a:prstClr val="black"/>
                </a:solidFill>
                <a:latin typeface="Courier New" pitchFamily="49" charset="0"/>
                <a:cs typeface="Courier New" pitchFamily="49" charset="0"/>
              </a:rPr>
              <a:t>[3,1] = </a:t>
            </a:r>
            <a:r>
              <a:rPr lang="en-US" sz="2000" dirty="0" smtClean="0">
                <a:solidFill>
                  <a:srgbClr val="0000FF"/>
                </a:solidFill>
                <a:latin typeface="Courier New" pitchFamily="49" charset="0"/>
                <a:cs typeface="Courier New" pitchFamily="49" charset="0"/>
              </a:rPr>
              <a:t>null</a:t>
            </a:r>
            <a:r>
              <a:rPr lang="en-US" sz="2000" dirty="0" smtClean="0">
                <a:solidFill>
                  <a:prstClr val="black"/>
                </a:solidFill>
                <a:latin typeface="Courier New" pitchFamily="49" charset="0"/>
                <a:cs typeface="Courier New" pitchFamily="49" charset="0"/>
              </a:rPr>
              <a:t>;</a:t>
            </a:r>
          </a:p>
          <a:p>
            <a:endParaRPr lang="en-US" sz="2000" dirty="0" smtClean="0">
              <a:solidFill>
                <a:prstClr val="black"/>
              </a:solidFill>
              <a:latin typeface="Courier New" pitchFamily="49" charset="0"/>
              <a:cs typeface="Courier New" pitchFamily="49" charset="0"/>
            </a:endParaRPr>
          </a:p>
          <a:p>
            <a:endParaRPr lang="en-US" sz="2000" dirty="0" smtClean="0">
              <a:solidFill>
                <a:prstClr val="black"/>
              </a:solidFill>
              <a:latin typeface="Courier New" pitchFamily="49" charset="0"/>
              <a:cs typeface="Courier New" pitchFamily="49" charset="0"/>
            </a:endParaRPr>
          </a:p>
          <a:p>
            <a:r>
              <a:rPr lang="en-US" sz="2000" dirty="0" smtClean="0">
                <a:solidFill>
                  <a:prstClr val="black"/>
                </a:solidFill>
                <a:latin typeface="Courier New" pitchFamily="49" charset="0"/>
                <a:cs typeface="Courier New" pitchFamily="49" charset="0"/>
              </a:rPr>
              <a:t> _</a:t>
            </a:r>
            <a:r>
              <a:rPr lang="en-US" sz="2000" dirty="0" err="1" smtClean="0">
                <a:solidFill>
                  <a:prstClr val="black"/>
                </a:solidFill>
                <a:latin typeface="Courier New" pitchFamily="49" charset="0"/>
                <a:cs typeface="Courier New" pitchFamily="49" charset="0"/>
              </a:rPr>
              <a:t>roomCells</a:t>
            </a:r>
            <a:r>
              <a:rPr lang="en-US" sz="2000" dirty="0" smtClean="0">
                <a:solidFill>
                  <a:prstClr val="black"/>
                </a:solidFill>
                <a:latin typeface="Courier New" pitchFamily="49" charset="0"/>
                <a:cs typeface="Courier New" pitchFamily="49" charset="0"/>
              </a:rPr>
              <a:t>[2,0] = r2;</a:t>
            </a:r>
          </a:p>
          <a:p>
            <a:r>
              <a:rPr lang="en-US" sz="2000" dirty="0" smtClean="0">
                <a:solidFill>
                  <a:prstClr val="black"/>
                </a:solidFill>
                <a:latin typeface="Courier New" pitchFamily="49" charset="0"/>
                <a:cs typeface="Courier New" pitchFamily="49" charset="0"/>
              </a:rPr>
              <a:t> r2.Location = (2,0); </a:t>
            </a:r>
          </a:p>
        </p:txBody>
      </p:sp>
      <p:sp>
        <p:nvSpPr>
          <p:cNvPr id="11" name="Rectangle 10"/>
          <p:cNvSpPr/>
          <p:nvPr/>
        </p:nvSpPr>
        <p:spPr>
          <a:xfrm>
            <a:off x="438397" y="3244334"/>
            <a:ext cx="3525196" cy="553998"/>
          </a:xfrm>
          <a:prstGeom prst="rect">
            <a:avLst/>
          </a:prstGeom>
        </p:spPr>
        <p:txBody>
          <a:bodyPr wrap="none">
            <a:spAutoFit/>
          </a:bodyPr>
          <a:lstStyle/>
          <a:p>
            <a:r>
              <a:rPr lang="en-US" sz="3000" b="1" dirty="0" err="1" smtClean="0">
                <a:solidFill>
                  <a:srgbClr val="FF0000"/>
                </a:solidFill>
              </a:rPr>
              <a:t>SimulateOneStep</a:t>
            </a:r>
            <a:r>
              <a:rPr lang="en-US" sz="3000" b="1" dirty="0" smtClean="0">
                <a:solidFill>
                  <a:srgbClr val="FF0000"/>
                </a:solidFill>
              </a:rPr>
              <a:t>(r1)</a:t>
            </a:r>
            <a:endParaRPr lang="en-US" b="1" dirty="0">
              <a:solidFill>
                <a:srgbClr val="FF0000"/>
              </a:solidFill>
            </a:endParaRPr>
          </a:p>
        </p:txBody>
      </p:sp>
      <p:sp>
        <p:nvSpPr>
          <p:cNvPr id="12" name="Rectangle 11"/>
          <p:cNvSpPr/>
          <p:nvPr/>
        </p:nvSpPr>
        <p:spPr>
          <a:xfrm>
            <a:off x="4781797" y="3256002"/>
            <a:ext cx="3525196" cy="553998"/>
          </a:xfrm>
          <a:prstGeom prst="rect">
            <a:avLst/>
          </a:prstGeom>
        </p:spPr>
        <p:txBody>
          <a:bodyPr wrap="none">
            <a:spAutoFit/>
          </a:bodyPr>
          <a:lstStyle/>
          <a:p>
            <a:r>
              <a:rPr lang="en-US" sz="3000" b="1" dirty="0" err="1" smtClean="0">
                <a:solidFill>
                  <a:srgbClr val="00B0F0"/>
                </a:solidFill>
              </a:rPr>
              <a:t>SimulateOneStep</a:t>
            </a:r>
            <a:r>
              <a:rPr lang="en-US" sz="3000" b="1" dirty="0" smtClean="0">
                <a:solidFill>
                  <a:srgbClr val="00B0F0"/>
                </a:solidFill>
              </a:rPr>
              <a:t>(r2)</a:t>
            </a:r>
            <a:endParaRPr lang="en-US" b="1" dirty="0">
              <a:solidFill>
                <a:srgbClr val="00B0F0"/>
              </a:solidFill>
            </a:endParaRPr>
          </a:p>
        </p:txBody>
      </p:sp>
      <p:sp>
        <p:nvSpPr>
          <p:cNvPr id="5" name="Date Placeholder 4"/>
          <p:cNvSpPr>
            <a:spLocks noGrp="1"/>
          </p:cNvSpPr>
          <p:nvPr>
            <p:ph type="dt" sz="half" idx="10"/>
          </p:nvPr>
        </p:nvSpPr>
        <p:spPr/>
        <p:txBody>
          <a:bodyPr/>
          <a:lstStyle/>
          <a:p>
            <a:r>
              <a:rPr lang="en-US" smtClean="0"/>
              <a:t>6/16/2010</a:t>
            </a:r>
            <a:endParaRPr lang="en-US"/>
          </a:p>
        </p:txBody>
      </p:sp>
    </p:spTree>
    <p:extLst>
      <p:ext uri="{BB962C8B-B14F-4D97-AF65-F5344CB8AC3E}">
        <p14:creationId xmlns:p14="http://schemas.microsoft.com/office/powerpoint/2010/main" val="1364646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What is the Second Bug?</a:t>
            </a:r>
            <a:endParaRPr lang="en-US" dirty="0"/>
          </a:p>
        </p:txBody>
      </p:sp>
      <p:sp>
        <p:nvSpPr>
          <p:cNvPr id="3" name="Content Placeholder 2"/>
          <p:cNvSpPr>
            <a:spLocks noGrp="1"/>
          </p:cNvSpPr>
          <p:nvPr>
            <p:ph idx="1"/>
          </p:nvPr>
        </p:nvSpPr>
        <p:spPr/>
        <p:txBody>
          <a:bodyPr/>
          <a:lstStyle/>
          <a:p>
            <a:r>
              <a:rPr lang="en-US" dirty="0" smtClean="0"/>
              <a:t>Think about the </a:t>
            </a:r>
            <a:r>
              <a:rPr lang="en-US" sz="2800" dirty="0" err="1" smtClean="0">
                <a:latin typeface="Courier New" pitchFamily="49" charset="0"/>
                <a:cs typeface="Courier New" pitchFamily="49" charset="0"/>
              </a:rPr>
              <a:t>struct</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RoomPoint</a:t>
            </a:r>
            <a:endParaRPr lang="en-US" sz="2800" dirty="0" smtClean="0">
              <a:latin typeface="Courier New" pitchFamily="49" charset="0"/>
              <a:cs typeface="Courier New" pitchFamily="49" charset="0"/>
            </a:endParaRPr>
          </a:p>
          <a:p>
            <a:endParaRPr lang="en-US" dirty="0" smtClean="0"/>
          </a:p>
          <a:p>
            <a:r>
              <a:rPr lang="en-US" dirty="0" smtClean="0"/>
              <a:t>Come up with a scenario</a:t>
            </a:r>
          </a:p>
          <a:p>
            <a:pPr lvl="1"/>
            <a:r>
              <a:rPr lang="en-US" dirty="0" smtClean="0"/>
              <a:t>Ordering of statements leading to invariant violation</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Practical Parallel and Concurrent Programming DRAFT: comments to msrpcpcp@microsoft.com  </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4FB5E65-51E1-460A-B5D3-B6231F8C0386}" type="slidenum">
              <a:rPr lang="en-US" smtClean="0">
                <a:solidFill>
                  <a:prstClr val="black">
                    <a:tint val="75000"/>
                  </a:prstClr>
                </a:solidFill>
              </a:rPr>
              <a:pPr/>
              <a:t>32</a:t>
            </a:fld>
            <a:endParaRPr lang="en-US">
              <a:solidFill>
                <a:prstClr val="black">
                  <a:tint val="75000"/>
                </a:prstClr>
              </a:solidFill>
            </a:endParaRPr>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err="1" smtClean="0"/>
              <a:t>Parallel.For</a:t>
            </a:r>
            <a:r>
              <a:rPr lang="en-US" dirty="0" smtClean="0"/>
              <a:t>/</a:t>
            </a:r>
            <a:r>
              <a:rPr lang="en-US" dirty="0" err="1" smtClean="0"/>
              <a:t>ForEach</a:t>
            </a:r>
            <a:r>
              <a:rPr lang="en-US" dirty="0" smtClean="0"/>
              <a:t> and Correctness</a:t>
            </a:r>
            <a:endParaRPr lang="en-US" dirty="0"/>
          </a:p>
        </p:txBody>
      </p:sp>
      <p:sp>
        <p:nvSpPr>
          <p:cNvPr id="3" name="Content Placeholder 2"/>
          <p:cNvSpPr>
            <a:spLocks noGrp="1"/>
          </p:cNvSpPr>
          <p:nvPr>
            <p:ph idx="1"/>
          </p:nvPr>
        </p:nvSpPr>
        <p:spPr>
          <a:xfrm>
            <a:off x="457200" y="1371600"/>
            <a:ext cx="8229600" cy="3276600"/>
          </a:xfrm>
        </p:spPr>
        <p:txBody>
          <a:bodyPr>
            <a:noAutofit/>
          </a:bodyPr>
          <a:lstStyle/>
          <a:p>
            <a:pPr marL="342900" lvl="1" indent="-342900">
              <a:buFont typeface="Arial" pitchFamily="34" charset="0"/>
              <a:buChar char="•"/>
            </a:pPr>
            <a:r>
              <a:rPr lang="en-US" sz="3200" dirty="0" smtClean="0"/>
              <a:t>No interference between delegates on different loop iterations</a:t>
            </a:r>
          </a:p>
          <a:p>
            <a:pPr marL="742950" lvl="2" indent="-342900"/>
            <a:r>
              <a:rPr lang="en-US" u="sng" dirty="0" smtClean="0"/>
              <a:t>Avoid</a:t>
            </a:r>
            <a:r>
              <a:rPr lang="en-US" dirty="0" smtClean="0"/>
              <a:t> Writing to Shared Memory Locations</a:t>
            </a:r>
          </a:p>
          <a:p>
            <a:pPr lvl="1"/>
            <a:r>
              <a:rPr lang="en-US" sz="2400" u="sng" dirty="0" smtClean="0"/>
              <a:t>Avoid</a:t>
            </a:r>
            <a:r>
              <a:rPr lang="en-US" sz="2400" dirty="0" smtClean="0"/>
              <a:t> </a:t>
            </a:r>
            <a:r>
              <a:rPr lang="en-US" sz="2400" dirty="0"/>
              <a:t>Calls to Non-Thread-Safe </a:t>
            </a:r>
            <a:r>
              <a:rPr lang="en-US" sz="2400" dirty="0" smtClean="0"/>
              <a:t>Methods</a:t>
            </a:r>
          </a:p>
          <a:p>
            <a:pPr marL="0" indent="0">
              <a:buNone/>
            </a:pPr>
            <a:endParaRPr lang="en-US" dirty="0" smtClean="0"/>
          </a:p>
          <a:p>
            <a:r>
              <a:rPr lang="en-US" dirty="0" smtClean="0"/>
              <a:t>No interference: implies determinism?</a:t>
            </a:r>
          </a:p>
          <a:p>
            <a:endParaRPr lang="en-US" dirty="0" smtClean="0"/>
          </a:p>
          <a:p>
            <a:r>
              <a:rPr lang="en-US" dirty="0" smtClean="0"/>
              <a:t>Only the GUI thread can access GUI state</a:t>
            </a:r>
          </a:p>
          <a:p>
            <a:pPr lvl="1"/>
            <a:r>
              <a:rPr lang="en-US" sz="2400" u="sng" dirty="0" smtClean="0"/>
              <a:t>Don’t</a:t>
            </a:r>
            <a:r>
              <a:rPr lang="en-US" sz="2400" dirty="0" smtClean="0"/>
              <a:t> execute </a:t>
            </a:r>
            <a:r>
              <a:rPr lang="en-US" sz="2400" dirty="0" err="1" smtClean="0"/>
              <a:t>Parallel.For</a:t>
            </a:r>
            <a:r>
              <a:rPr lang="en-US" sz="2400" dirty="0" smtClean="0"/>
              <a:t> on </a:t>
            </a:r>
            <a:r>
              <a:rPr lang="en-US" sz="2400" dirty="0"/>
              <a:t>the </a:t>
            </a:r>
            <a:r>
              <a:rPr lang="en-US" sz="2400" dirty="0" smtClean="0"/>
              <a:t>GUI </a:t>
            </a:r>
            <a:r>
              <a:rPr lang="en-US" sz="2400" dirty="0"/>
              <a:t>t</a:t>
            </a:r>
            <a:r>
              <a:rPr lang="en-US" sz="2400" dirty="0" smtClean="0"/>
              <a:t>hread</a:t>
            </a:r>
            <a:endParaRPr lang="en-US" sz="2400" dirty="0"/>
          </a:p>
          <a:p>
            <a:endParaRPr lang="en-US" dirty="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F4FB5E65-51E1-460A-B5D3-B6231F8C0386}" type="slidenum">
              <a:rPr lang="en-US" smtClean="0"/>
              <a:pPr/>
              <a:t>33</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extLst>
      <p:ext uri="{BB962C8B-B14F-4D97-AF65-F5344CB8AC3E}">
        <p14:creationId xmlns:p14="http://schemas.microsoft.com/office/powerpoint/2010/main" val="408425531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a:hlinkClick r:id="rId2"/>
              </a:rPr>
              <a:t>Parallel Programming </a:t>
            </a:r>
            <a:r>
              <a:rPr lang="en-US" b="1" dirty="0" smtClean="0">
                <a:hlinkClick r:id="rId2"/>
              </a:rPr>
              <a:t/>
            </a:r>
            <a:br>
              <a:rPr lang="en-US" b="1" dirty="0" smtClean="0">
                <a:hlinkClick r:id="rId2"/>
              </a:rPr>
            </a:br>
            <a:r>
              <a:rPr lang="en-US" b="1" dirty="0" smtClean="0">
                <a:hlinkClick r:id="rId2"/>
              </a:rPr>
              <a:t>with </a:t>
            </a:r>
            <a:r>
              <a:rPr lang="en-US" b="1" dirty="0">
                <a:hlinkClick r:id="rId2"/>
              </a:rPr>
              <a:t>Microsoft .NET </a:t>
            </a:r>
            <a:endParaRPr lang="en-US" dirty="0"/>
          </a:p>
        </p:txBody>
      </p:sp>
      <p:sp>
        <p:nvSpPr>
          <p:cNvPr id="3" name="Content Placeholder 2"/>
          <p:cNvSpPr>
            <a:spLocks noGrp="1"/>
          </p:cNvSpPr>
          <p:nvPr>
            <p:ph idx="1"/>
          </p:nvPr>
        </p:nvSpPr>
        <p:spPr>
          <a:xfrm>
            <a:off x="457200" y="1600200"/>
            <a:ext cx="5715000" cy="4525963"/>
          </a:xfrm>
        </p:spPr>
        <p:txBody>
          <a:bodyPr>
            <a:normAutofit/>
          </a:bodyPr>
          <a:lstStyle/>
          <a:p>
            <a:r>
              <a:rPr lang="en-US" dirty="0" smtClean="0"/>
              <a:t>Chapter 2 (Parallel Loops) </a:t>
            </a:r>
            <a:r>
              <a:rPr lang="en-US" dirty="0" err="1" smtClean="0"/>
              <a:t>Parallel.For</a:t>
            </a:r>
            <a:r>
              <a:rPr lang="en-US" dirty="0" smtClean="0"/>
              <a:t>/</a:t>
            </a:r>
            <a:r>
              <a:rPr lang="en-US" dirty="0" err="1" smtClean="0"/>
              <a:t>ForEach</a:t>
            </a:r>
            <a:endParaRPr lang="en-US" dirty="0" smtClean="0"/>
          </a:p>
          <a:p>
            <a:r>
              <a:rPr lang="en-US" dirty="0" smtClean="0"/>
              <a:t>Appendix </a:t>
            </a:r>
            <a:r>
              <a:rPr lang="en-US" dirty="0"/>
              <a:t>B (Debugging and Profiling Parallel Applications)</a:t>
            </a:r>
            <a:endParaRPr lang="en-US" dirty="0" smtClean="0"/>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B6916DE8-A4F0-4919-9162-E125D1717D4F}" type="slidenum">
              <a:rPr lang="en-US" smtClean="0"/>
              <a:pPr/>
              <a:t>34</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1676400"/>
            <a:ext cx="2352675" cy="29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0328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smtClean="0"/>
              <a:t>Parallel.Invoke</a:t>
            </a:r>
            <a:endParaRPr lang="en-US" dirty="0"/>
          </a:p>
        </p:txBody>
      </p:sp>
      <p:sp>
        <p:nvSpPr>
          <p:cNvPr id="3" name="Content Placeholder 2"/>
          <p:cNvSpPr>
            <a:spLocks noGrp="1"/>
          </p:cNvSpPr>
          <p:nvPr>
            <p:ph idx="1"/>
          </p:nvPr>
        </p:nvSpPr>
        <p:spPr>
          <a:xfrm>
            <a:off x="1463831" y="2147347"/>
            <a:ext cx="6938224" cy="3124200"/>
          </a:xfrm>
        </p:spPr>
        <p:txBody>
          <a:bodyPr>
            <a:normAutofit/>
          </a:bodyPr>
          <a:lstStyle/>
          <a:p>
            <a:pPr>
              <a:buNone/>
            </a:pPr>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 x = 0;</a:t>
            </a:r>
          </a:p>
          <a:p>
            <a:pPr>
              <a:buNone/>
            </a:pPr>
            <a:r>
              <a:rPr lang="en-US" sz="2800" dirty="0" err="1" smtClean="0">
                <a:latin typeface="Courier New" pitchFamily="49" charset="0"/>
                <a:cs typeface="Courier New" pitchFamily="49" charset="0"/>
              </a:rPr>
              <a:t>Parallel.Invoke</a:t>
            </a:r>
            <a:r>
              <a:rPr lang="en-US" sz="2800" dirty="0" smtClean="0">
                <a:latin typeface="Courier New" pitchFamily="49" charset="0"/>
                <a:cs typeface="Courier New" pitchFamily="49" charset="0"/>
              </a:rPr>
              <a:t>(</a:t>
            </a:r>
          </a:p>
          <a:p>
            <a:pPr lvl="1">
              <a:buNone/>
            </a:pPr>
            <a:r>
              <a:rPr lang="en-US" sz="2400" dirty="0" smtClean="0">
                <a:latin typeface="Courier New" pitchFamily="49" charset="0"/>
                <a:cs typeface="Courier New" pitchFamily="49" charset="0"/>
              </a:rPr>
              <a:t>() =&gt; { x=1; }, </a:t>
            </a:r>
          </a:p>
          <a:p>
            <a:pPr lvl="1">
              <a:buNone/>
            </a:pPr>
            <a:r>
              <a:rPr lang="en-US" sz="2400" dirty="0" smtClean="0">
                <a:latin typeface="Courier New" pitchFamily="49" charset="0"/>
                <a:cs typeface="Courier New" pitchFamily="49" charset="0"/>
              </a:rPr>
              <a:t>() =&gt; { x=2; }</a:t>
            </a:r>
          </a:p>
          <a:p>
            <a:pPr lvl="1">
              <a:buNone/>
            </a:pPr>
            <a:r>
              <a:rPr lang="en-US" sz="2400" dirty="0" smtClean="0">
                <a:latin typeface="Courier New" pitchFamily="49" charset="0"/>
                <a:cs typeface="Courier New" pitchFamily="49" charset="0"/>
              </a:rPr>
              <a:t>);</a:t>
            </a:r>
          </a:p>
          <a:p>
            <a:pPr>
              <a:buNone/>
            </a:pPr>
            <a:r>
              <a:rPr lang="en-US" sz="2800" dirty="0" err="1" smtClean="0">
                <a:latin typeface="Courier New" pitchFamily="49" charset="0"/>
                <a:cs typeface="Courier New" pitchFamily="49" charset="0"/>
              </a:rPr>
              <a:t>Console.WriteLine</a:t>
            </a:r>
            <a:r>
              <a:rPr lang="en-US" sz="2800" dirty="0" smtClean="0">
                <a:latin typeface="Courier New" pitchFamily="49" charset="0"/>
                <a:cs typeface="Courier New" pitchFamily="49" charset="0"/>
              </a:rPr>
              <a:t>(“x={0}”, x);</a:t>
            </a:r>
            <a:endParaRPr lang="en-US" sz="2800" dirty="0">
              <a:latin typeface="Courier New" pitchFamily="49" charset="0"/>
              <a:cs typeface="Courier New" pitchFamily="49" charset="0"/>
            </a:endParaRPr>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F4EBDBF9-E0BF-4D85-BBFD-88AE78442213}" type="slidenum">
              <a:rPr lang="en-US" smtClean="0"/>
              <a:pPr/>
              <a:t>4</a:t>
            </a:fld>
            <a:endParaRPr lang="en-US"/>
          </a:p>
        </p:txBody>
      </p:sp>
      <p:sp>
        <p:nvSpPr>
          <p:cNvPr id="7" name="Date Placeholder 6"/>
          <p:cNvSpPr>
            <a:spLocks noGrp="1"/>
          </p:cNvSpPr>
          <p:nvPr>
            <p:ph type="dt" sz="half" idx="10"/>
          </p:nvPr>
        </p:nvSpPr>
        <p:spPr/>
        <p:txBody>
          <a:bodyPr/>
          <a:lstStyle/>
          <a:p>
            <a:r>
              <a:rPr lang="en-US" smtClean="0"/>
              <a:t>6/16/2010</a:t>
            </a:r>
            <a:endParaRPr lang="en-US"/>
          </a:p>
        </p:txBody>
      </p:sp>
      <p:grpSp>
        <p:nvGrpSpPr>
          <p:cNvPr id="8" name="Group 7"/>
          <p:cNvGrpSpPr/>
          <p:nvPr/>
        </p:nvGrpSpPr>
        <p:grpSpPr>
          <a:xfrm>
            <a:off x="7924800" y="5257800"/>
            <a:ext cx="1025506" cy="946427"/>
            <a:chOff x="3932694" y="5010564"/>
            <a:chExt cx="1283040" cy="1283040"/>
          </a:xfrm>
        </p:grpSpPr>
        <p:pic>
          <p:nvPicPr>
            <p:cNvPr id="9" name="Picture 2" descr="C:\Users\tball\Desktop\alpac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2694" y="5010564"/>
              <a:ext cx="1283040" cy="128304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4033065" y="5029200"/>
              <a:ext cx="1077871" cy="1251728"/>
            </a:xfrm>
            <a:prstGeom prst="rect">
              <a:avLst/>
            </a:prstGeom>
            <a:noFill/>
          </p:spPr>
          <p:txBody>
            <a:bodyPr wrap="none" rtlCol="0">
              <a:spAutoFit/>
            </a:bodyPr>
            <a:lstStyle/>
            <a:p>
              <a:pPr algn="ctr"/>
              <a:r>
                <a:rPr lang="en-US" b="1" dirty="0" smtClean="0">
                  <a:solidFill>
                    <a:srgbClr val="FFFF00"/>
                  </a:solidFill>
                  <a:effectLst>
                    <a:outerShdw blurRad="38100" dist="38100" dir="2700000" algn="tl">
                      <a:srgbClr val="000000">
                        <a:alpha val="43137"/>
                      </a:srgbClr>
                    </a:outerShdw>
                  </a:effectLst>
                </a:rPr>
                <a:t>Alpaca</a:t>
              </a:r>
            </a:p>
            <a:p>
              <a:pPr algn="ctr"/>
              <a:endParaRPr lang="en-US" b="1" dirty="0" smtClean="0">
                <a:solidFill>
                  <a:srgbClr val="FFFF00"/>
                </a:solidFill>
                <a:effectLst>
                  <a:outerShdw blurRad="38100" dist="38100" dir="2700000" algn="tl">
                    <a:srgbClr val="000000">
                      <a:alpha val="43137"/>
                    </a:srgbClr>
                  </a:outerShdw>
                </a:effectLst>
              </a:endParaRPr>
            </a:p>
            <a:p>
              <a:pPr algn="ctr"/>
              <a:r>
                <a:rPr lang="en-US" b="1" dirty="0" smtClean="0">
                  <a:solidFill>
                    <a:srgbClr val="FFFF00"/>
                  </a:solidFill>
                  <a:effectLst>
                    <a:outerShdw blurRad="38100" dist="38100" dir="2700000" algn="tl">
                      <a:srgbClr val="000000">
                        <a:alpha val="43137"/>
                      </a:srgbClr>
                    </a:outerShdw>
                  </a:effectLst>
                </a:rPr>
                <a:t>Project</a:t>
              </a:r>
              <a:endParaRPr lang="en-US" b="1" dirty="0">
                <a:solidFill>
                  <a:srgbClr val="FFFF00"/>
                </a:solidFill>
                <a:effectLst>
                  <a:outerShdw blurRad="38100" dist="38100" dir="2700000" algn="tl">
                    <a:srgbClr val="000000">
                      <a:alpha val="43137"/>
                    </a:srgbClr>
                  </a:outerShdw>
                </a:effectLst>
              </a:endParaRPr>
            </a:p>
          </p:txBody>
        </p:sp>
      </p:grpSp>
      <p:sp>
        <p:nvSpPr>
          <p:cNvPr id="11" name="Rectangle 10"/>
          <p:cNvSpPr/>
          <p:nvPr/>
        </p:nvSpPr>
        <p:spPr>
          <a:xfrm>
            <a:off x="5926111" y="5834895"/>
            <a:ext cx="1998689" cy="369332"/>
          </a:xfrm>
          <a:prstGeom prst="rect">
            <a:avLst/>
          </a:prstGeom>
        </p:spPr>
        <p:txBody>
          <a:bodyPr wrap="square">
            <a:spAutoFit/>
          </a:bodyPr>
          <a:lstStyle/>
          <a:p>
            <a:r>
              <a:rPr lang="en-US" dirty="0" err="1" smtClean="0"/>
              <a:t>ParallelSamples.cs</a:t>
            </a:r>
            <a:endParaRPr lang="en-US" dirty="0"/>
          </a:p>
        </p:txBody>
      </p:sp>
      <p:sp>
        <p:nvSpPr>
          <p:cNvPr id="12" name="Rectangle 11"/>
          <p:cNvSpPr/>
          <p:nvPr/>
        </p:nvSpPr>
        <p:spPr>
          <a:xfrm>
            <a:off x="813529" y="1239185"/>
            <a:ext cx="7624024" cy="461665"/>
          </a:xfrm>
          <a:prstGeom prst="rect">
            <a:avLst/>
          </a:prstGeom>
        </p:spPr>
        <p:txBody>
          <a:bodyPr wrap="square">
            <a:spAutoFit/>
          </a:bodyPr>
          <a:lstStyle/>
          <a:p>
            <a:r>
              <a:rPr lang="en-US" sz="2400" dirty="0" smtClean="0">
                <a:solidFill>
                  <a:srgbClr val="0000FF"/>
                </a:solidFill>
                <a:latin typeface="Consolas"/>
              </a:rPr>
              <a:t>static</a:t>
            </a:r>
            <a:r>
              <a:rPr lang="en-US" sz="2400" dirty="0" smtClean="0">
                <a:solidFill>
                  <a:prstClr val="black"/>
                </a:solidFill>
                <a:latin typeface="Consolas"/>
              </a:rPr>
              <a:t> </a:t>
            </a:r>
            <a:r>
              <a:rPr lang="en-US" sz="2400" dirty="0">
                <a:solidFill>
                  <a:srgbClr val="0000FF"/>
                </a:solidFill>
                <a:latin typeface="Consolas"/>
              </a:rPr>
              <a:t>void</a:t>
            </a:r>
            <a:r>
              <a:rPr lang="en-US" sz="2400" dirty="0">
                <a:solidFill>
                  <a:prstClr val="black"/>
                </a:solidFill>
                <a:latin typeface="Consolas"/>
              </a:rPr>
              <a:t> Invoke(</a:t>
            </a:r>
            <a:r>
              <a:rPr lang="en-US" sz="2400" dirty="0" err="1">
                <a:solidFill>
                  <a:srgbClr val="0000FF"/>
                </a:solidFill>
                <a:latin typeface="Consolas"/>
              </a:rPr>
              <a:t>params</a:t>
            </a:r>
            <a:r>
              <a:rPr lang="en-US" sz="2400" dirty="0">
                <a:solidFill>
                  <a:prstClr val="black"/>
                </a:solidFill>
                <a:latin typeface="Consolas"/>
              </a:rPr>
              <a:t> </a:t>
            </a:r>
            <a:r>
              <a:rPr lang="en-US" sz="2400" dirty="0">
                <a:solidFill>
                  <a:srgbClr val="2B91AF"/>
                </a:solidFill>
                <a:latin typeface="Consolas"/>
              </a:rPr>
              <a:t>Action</a:t>
            </a:r>
            <a:r>
              <a:rPr lang="en-US" sz="2400" dirty="0">
                <a:solidFill>
                  <a:prstClr val="black"/>
                </a:solidFill>
                <a:latin typeface="Consolas"/>
              </a:rPr>
              <a:t>[] actions);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Parallel DAG and</a:t>
            </a:r>
            <a:br>
              <a:rPr lang="en-US" dirty="0" smtClean="0"/>
            </a:br>
            <a:r>
              <a:rPr lang="en-US" dirty="0" smtClean="0"/>
              <a:t>Happens-before Edges</a:t>
            </a:r>
            <a:endParaRPr lang="en-US" dirty="0"/>
          </a:p>
        </p:txBody>
      </p:sp>
      <p:sp>
        <p:nvSpPr>
          <p:cNvPr id="4" name="Rectangle 3"/>
          <p:cNvSpPr/>
          <p:nvPr/>
        </p:nvSpPr>
        <p:spPr>
          <a:xfrm>
            <a:off x="3962400" y="2286000"/>
            <a:ext cx="762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x=0</a:t>
            </a:r>
            <a:endParaRPr lang="en-US" sz="2000" b="1" dirty="0"/>
          </a:p>
        </p:txBody>
      </p:sp>
      <p:sp>
        <p:nvSpPr>
          <p:cNvPr id="5" name="Rectangle 4"/>
          <p:cNvSpPr/>
          <p:nvPr/>
        </p:nvSpPr>
        <p:spPr>
          <a:xfrm>
            <a:off x="2819400" y="3505200"/>
            <a:ext cx="762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x=1</a:t>
            </a:r>
          </a:p>
        </p:txBody>
      </p:sp>
      <p:sp>
        <p:nvSpPr>
          <p:cNvPr id="6" name="Rectangle 5"/>
          <p:cNvSpPr/>
          <p:nvPr/>
        </p:nvSpPr>
        <p:spPr>
          <a:xfrm>
            <a:off x="3467100" y="4724400"/>
            <a:ext cx="17907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t>WriteLine</a:t>
            </a:r>
            <a:r>
              <a:rPr lang="en-US" sz="2000" b="1" dirty="0" smtClean="0"/>
              <a:t>(x)</a:t>
            </a:r>
            <a:endParaRPr lang="en-US" sz="2000" b="1" dirty="0"/>
          </a:p>
        </p:txBody>
      </p:sp>
      <p:sp>
        <p:nvSpPr>
          <p:cNvPr id="7" name="Rectangle 6"/>
          <p:cNvSpPr/>
          <p:nvPr/>
        </p:nvSpPr>
        <p:spPr>
          <a:xfrm>
            <a:off x="5181600" y="3505200"/>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x=2</a:t>
            </a:r>
          </a:p>
        </p:txBody>
      </p:sp>
      <p:cxnSp>
        <p:nvCxnSpPr>
          <p:cNvPr id="9" name="Straight Arrow Connector 8"/>
          <p:cNvCxnSpPr>
            <a:stCxn id="4" idx="2"/>
            <a:endCxn id="5" idx="0"/>
          </p:cNvCxnSpPr>
          <p:nvPr/>
        </p:nvCxnSpPr>
        <p:spPr>
          <a:xfrm rot="5400000">
            <a:off x="3505200" y="2667000"/>
            <a:ext cx="533400" cy="11430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Straight Arrow Connector 9"/>
          <p:cNvCxnSpPr>
            <a:stCxn id="4" idx="2"/>
            <a:endCxn id="7" idx="0"/>
          </p:cNvCxnSpPr>
          <p:nvPr/>
        </p:nvCxnSpPr>
        <p:spPr>
          <a:xfrm rot="16200000" flipH="1">
            <a:off x="4667250" y="2647950"/>
            <a:ext cx="533400" cy="11811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1" name="Straight Arrow Connector 10"/>
          <p:cNvCxnSpPr>
            <a:stCxn id="5" idx="2"/>
            <a:endCxn id="6" idx="0"/>
          </p:cNvCxnSpPr>
          <p:nvPr/>
        </p:nvCxnSpPr>
        <p:spPr>
          <a:xfrm>
            <a:off x="3200400" y="4191000"/>
            <a:ext cx="1162050" cy="5334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Straight Arrow Connector 11"/>
          <p:cNvCxnSpPr>
            <a:stCxn id="7" idx="2"/>
            <a:endCxn id="6" idx="0"/>
          </p:cNvCxnSpPr>
          <p:nvPr/>
        </p:nvCxnSpPr>
        <p:spPr>
          <a:xfrm flipH="1">
            <a:off x="4362450" y="4191000"/>
            <a:ext cx="1162050" cy="5334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8" name="Slide Number Placeholder 7"/>
          <p:cNvSpPr>
            <a:spLocks noGrp="1"/>
          </p:cNvSpPr>
          <p:nvPr>
            <p:ph type="sldNum" sz="quarter" idx="12"/>
          </p:nvPr>
        </p:nvSpPr>
        <p:spPr/>
        <p:txBody>
          <a:bodyPr/>
          <a:lstStyle/>
          <a:p>
            <a:fld id="{F4EBDBF9-E0BF-4D85-BBFD-88AE78442213}" type="slidenum">
              <a:rPr lang="en-US" smtClean="0"/>
              <a:pPr/>
              <a:t>5</a:t>
            </a:fld>
            <a:endParaRPr lang="en-US"/>
          </a:p>
        </p:txBody>
      </p:sp>
      <p:sp>
        <p:nvSpPr>
          <p:cNvPr id="13" name="Date Placeholder 12"/>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Informally</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A topological sort (serialization) of the nodes </a:t>
            </a:r>
          </a:p>
          <a:p>
            <a:pPr algn="ctr">
              <a:buNone/>
            </a:pPr>
            <a:r>
              <a:rPr lang="en-US" dirty="0" smtClean="0"/>
              <a:t>in a parallel DAG</a:t>
            </a:r>
          </a:p>
          <a:p>
            <a:pPr algn="ctr">
              <a:buNone/>
            </a:pPr>
            <a:r>
              <a:rPr lang="en-US" dirty="0" smtClean="0"/>
              <a:t>-</a:t>
            </a:r>
          </a:p>
          <a:p>
            <a:pPr algn="ctr">
              <a:buNone/>
            </a:pPr>
            <a:r>
              <a:rPr lang="en-US" dirty="0" smtClean="0"/>
              <a:t>A </a:t>
            </a:r>
            <a:r>
              <a:rPr lang="en-US" u="sng" dirty="0" smtClean="0"/>
              <a:t>sequential</a:t>
            </a:r>
            <a:r>
              <a:rPr lang="en-US" dirty="0" smtClean="0"/>
              <a:t> ordering of the nodes that</a:t>
            </a:r>
          </a:p>
          <a:p>
            <a:pPr algn="ctr">
              <a:buNone/>
            </a:pPr>
            <a:r>
              <a:rPr lang="en-US" dirty="0" smtClean="0"/>
              <a:t>respects the happens-before edges</a:t>
            </a:r>
            <a:endParaRPr lang="en-US" dirty="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F4EBDBF9-E0BF-4D85-BBFD-88AE78442213}" type="slidenum">
              <a:rPr lang="en-US" smtClean="0"/>
              <a:pPr/>
              <a:t>6</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Different schedules, different outputs</a:t>
            </a:r>
            <a:endParaRPr lang="en-US" dirty="0"/>
          </a:p>
        </p:txBody>
      </p:sp>
      <p:sp>
        <p:nvSpPr>
          <p:cNvPr id="4" name="Rectangle 3"/>
          <p:cNvSpPr/>
          <p:nvPr/>
        </p:nvSpPr>
        <p:spPr>
          <a:xfrm>
            <a:off x="1982724" y="1371600"/>
            <a:ext cx="762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x=0</a:t>
            </a:r>
            <a:endParaRPr lang="en-US" sz="2000" b="1" dirty="0"/>
          </a:p>
        </p:txBody>
      </p:sp>
      <p:sp>
        <p:nvSpPr>
          <p:cNvPr id="5" name="Rectangle 4"/>
          <p:cNvSpPr/>
          <p:nvPr/>
        </p:nvSpPr>
        <p:spPr>
          <a:xfrm>
            <a:off x="1944624" y="2743200"/>
            <a:ext cx="838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x=1</a:t>
            </a:r>
          </a:p>
        </p:txBody>
      </p:sp>
      <p:sp>
        <p:nvSpPr>
          <p:cNvPr id="6" name="Rectangle 5"/>
          <p:cNvSpPr/>
          <p:nvPr/>
        </p:nvSpPr>
        <p:spPr>
          <a:xfrm>
            <a:off x="1584960" y="5410200"/>
            <a:ext cx="1579978"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t>WriteLine</a:t>
            </a:r>
            <a:r>
              <a:rPr lang="en-US" sz="2000" b="1" dirty="0" smtClean="0"/>
              <a:t>(x)</a:t>
            </a:r>
            <a:endParaRPr lang="en-US" sz="2000" b="1" dirty="0"/>
          </a:p>
        </p:txBody>
      </p:sp>
      <p:sp>
        <p:nvSpPr>
          <p:cNvPr id="7" name="Rectangle 6"/>
          <p:cNvSpPr/>
          <p:nvPr/>
        </p:nvSpPr>
        <p:spPr>
          <a:xfrm>
            <a:off x="1944624" y="4038600"/>
            <a:ext cx="838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x=2</a:t>
            </a:r>
          </a:p>
        </p:txBody>
      </p:sp>
      <p:cxnSp>
        <p:nvCxnSpPr>
          <p:cNvPr id="9" name="Straight Arrow Connector 8"/>
          <p:cNvCxnSpPr/>
          <p:nvPr/>
        </p:nvCxnSpPr>
        <p:spPr>
          <a:xfrm rot="5400000">
            <a:off x="2020824" y="2400300"/>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a:stCxn id="7" idx="2"/>
            <a:endCxn id="6" idx="0"/>
          </p:cNvCxnSpPr>
          <p:nvPr/>
        </p:nvCxnSpPr>
        <p:spPr>
          <a:xfrm>
            <a:off x="2363724" y="4724400"/>
            <a:ext cx="11225" cy="6858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9" name="Curved Connector 48"/>
          <p:cNvCxnSpPr>
            <a:stCxn id="4" idx="3"/>
            <a:endCxn id="7" idx="3"/>
          </p:cNvCxnSpPr>
          <p:nvPr/>
        </p:nvCxnSpPr>
        <p:spPr>
          <a:xfrm>
            <a:off x="2744724" y="1714500"/>
            <a:ext cx="38100" cy="2667000"/>
          </a:xfrm>
          <a:prstGeom prst="curvedConnector3">
            <a:avLst>
              <a:gd name="adj1" fmla="val 1526229"/>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3" name="Curved Connector 52"/>
          <p:cNvCxnSpPr>
            <a:stCxn id="5" idx="1"/>
            <a:endCxn id="6" idx="1"/>
          </p:cNvCxnSpPr>
          <p:nvPr/>
        </p:nvCxnSpPr>
        <p:spPr>
          <a:xfrm rot="10800000" flipV="1">
            <a:off x="1584960" y="3086100"/>
            <a:ext cx="359664" cy="2667000"/>
          </a:xfrm>
          <a:prstGeom prst="curvedConnector3">
            <a:avLst>
              <a:gd name="adj1" fmla="val 163559"/>
            </a:avLst>
          </a:prstGeom>
          <a:ln>
            <a:tailEnd type="arrow"/>
          </a:ln>
        </p:spPr>
        <p:style>
          <a:lnRef idx="2">
            <a:schemeClr val="accent2"/>
          </a:lnRef>
          <a:fillRef idx="0">
            <a:schemeClr val="accent2"/>
          </a:fillRef>
          <a:effectRef idx="1">
            <a:schemeClr val="accent2"/>
          </a:effectRef>
          <a:fontRef idx="minor">
            <a:schemeClr val="tx1"/>
          </a:fontRef>
        </p:style>
      </p:cxnSp>
      <p:sp>
        <p:nvSpPr>
          <p:cNvPr id="57" name="Rectangle 56"/>
          <p:cNvSpPr/>
          <p:nvPr/>
        </p:nvSpPr>
        <p:spPr>
          <a:xfrm>
            <a:off x="5753101" y="1371600"/>
            <a:ext cx="762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x=0</a:t>
            </a:r>
            <a:endParaRPr lang="en-US" sz="2000" b="1" dirty="0"/>
          </a:p>
        </p:txBody>
      </p:sp>
      <p:sp>
        <p:nvSpPr>
          <p:cNvPr id="58" name="Rectangle 57"/>
          <p:cNvSpPr/>
          <p:nvPr/>
        </p:nvSpPr>
        <p:spPr>
          <a:xfrm>
            <a:off x="5715001" y="2743200"/>
            <a:ext cx="838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x=2</a:t>
            </a:r>
          </a:p>
        </p:txBody>
      </p:sp>
      <p:sp>
        <p:nvSpPr>
          <p:cNvPr id="59" name="Rectangle 58"/>
          <p:cNvSpPr/>
          <p:nvPr/>
        </p:nvSpPr>
        <p:spPr>
          <a:xfrm>
            <a:off x="5379720" y="53340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t>WriteLine</a:t>
            </a:r>
            <a:r>
              <a:rPr lang="en-US" sz="2000" b="1" dirty="0" smtClean="0"/>
              <a:t>(x)</a:t>
            </a:r>
            <a:endParaRPr lang="en-US" sz="2000" b="1" dirty="0"/>
          </a:p>
        </p:txBody>
      </p:sp>
      <p:sp>
        <p:nvSpPr>
          <p:cNvPr id="60" name="Rectangle 59"/>
          <p:cNvSpPr/>
          <p:nvPr/>
        </p:nvSpPr>
        <p:spPr>
          <a:xfrm>
            <a:off x="5715001" y="4038600"/>
            <a:ext cx="838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x=1</a:t>
            </a:r>
          </a:p>
        </p:txBody>
      </p:sp>
      <p:cxnSp>
        <p:nvCxnSpPr>
          <p:cNvPr id="61" name="Straight Arrow Connector 60"/>
          <p:cNvCxnSpPr/>
          <p:nvPr/>
        </p:nvCxnSpPr>
        <p:spPr>
          <a:xfrm rot="5400000">
            <a:off x="5791201" y="2400300"/>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2" name="Straight Arrow Connector 61"/>
          <p:cNvCxnSpPr>
            <a:stCxn id="60" idx="2"/>
            <a:endCxn id="59" idx="0"/>
          </p:cNvCxnSpPr>
          <p:nvPr/>
        </p:nvCxnSpPr>
        <p:spPr>
          <a:xfrm>
            <a:off x="6134101" y="4724400"/>
            <a:ext cx="7619" cy="609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3" name="Curved Connector 62"/>
          <p:cNvCxnSpPr>
            <a:stCxn id="57" idx="3"/>
            <a:endCxn id="60" idx="3"/>
          </p:cNvCxnSpPr>
          <p:nvPr/>
        </p:nvCxnSpPr>
        <p:spPr>
          <a:xfrm>
            <a:off x="6515101" y="1714500"/>
            <a:ext cx="38100" cy="2667000"/>
          </a:xfrm>
          <a:prstGeom prst="curvedConnector3">
            <a:avLst>
              <a:gd name="adj1" fmla="val 1526229"/>
            </a:avLst>
          </a:prstGeom>
          <a:ln>
            <a:tailEnd type="arrow"/>
          </a:ln>
        </p:spPr>
        <p:style>
          <a:lnRef idx="2">
            <a:schemeClr val="accent2"/>
          </a:lnRef>
          <a:fillRef idx="0">
            <a:schemeClr val="accent2"/>
          </a:fillRef>
          <a:effectRef idx="1">
            <a:schemeClr val="accent2"/>
          </a:effectRef>
          <a:fontRef idx="minor">
            <a:schemeClr val="tx1"/>
          </a:fontRef>
        </p:style>
      </p:cxnSp>
      <p:cxnSp>
        <p:nvCxnSpPr>
          <p:cNvPr id="64" name="Curved Connector 63"/>
          <p:cNvCxnSpPr>
            <a:stCxn id="58" idx="1"/>
            <a:endCxn id="59" idx="1"/>
          </p:cNvCxnSpPr>
          <p:nvPr/>
        </p:nvCxnSpPr>
        <p:spPr>
          <a:xfrm rot="10800000" flipV="1">
            <a:off x="5379721" y="3086100"/>
            <a:ext cx="335281" cy="2590800"/>
          </a:xfrm>
          <a:prstGeom prst="curvedConnector3">
            <a:avLst>
              <a:gd name="adj1" fmla="val 168182"/>
            </a:avLst>
          </a:prstGeom>
          <a:ln>
            <a:tailEnd type="arrow"/>
          </a:ln>
        </p:spPr>
        <p:style>
          <a:lnRef idx="2">
            <a:schemeClr val="accent2"/>
          </a:lnRef>
          <a:fillRef idx="0">
            <a:schemeClr val="accent2"/>
          </a:fillRef>
          <a:effectRef idx="1">
            <a:schemeClr val="accent2"/>
          </a:effectRef>
          <a:fontRef idx="minor">
            <a:schemeClr val="tx1"/>
          </a:fontRef>
        </p:style>
      </p:cxnSp>
      <p:sp>
        <p:nvSpPr>
          <p:cNvPr id="10" name="Rectangle 9"/>
          <p:cNvSpPr/>
          <p:nvPr/>
        </p:nvSpPr>
        <p:spPr>
          <a:xfrm>
            <a:off x="2935224" y="6248400"/>
            <a:ext cx="873957" cy="369332"/>
          </a:xfrm>
          <a:prstGeom prst="rect">
            <a:avLst/>
          </a:prstGeom>
        </p:spPr>
        <p:txBody>
          <a:bodyPr wrap="none">
            <a:spAutoFit/>
          </a:bodyPr>
          <a:lstStyle/>
          <a:p>
            <a:r>
              <a:rPr lang="en-US" dirty="0">
                <a:latin typeface="Courier New" pitchFamily="49" charset="0"/>
                <a:cs typeface="Courier New" pitchFamily="49" charset="0"/>
              </a:rPr>
              <a:t>x = </a:t>
            </a:r>
            <a:r>
              <a:rPr lang="en-US" dirty="0" smtClean="0">
                <a:latin typeface="Courier New" pitchFamily="49" charset="0"/>
                <a:cs typeface="Courier New" pitchFamily="49" charset="0"/>
              </a:rPr>
              <a:t>2</a:t>
            </a:r>
            <a:endParaRPr lang="en-US" dirty="0"/>
          </a:p>
        </p:txBody>
      </p:sp>
      <p:sp>
        <p:nvSpPr>
          <p:cNvPr id="22" name="Rectangle 21"/>
          <p:cNvSpPr/>
          <p:nvPr/>
        </p:nvSpPr>
        <p:spPr>
          <a:xfrm>
            <a:off x="6717333" y="6248400"/>
            <a:ext cx="873957" cy="369332"/>
          </a:xfrm>
          <a:prstGeom prst="rect">
            <a:avLst/>
          </a:prstGeom>
        </p:spPr>
        <p:txBody>
          <a:bodyPr wrap="none">
            <a:spAutoFit/>
          </a:bodyPr>
          <a:lstStyle/>
          <a:p>
            <a:r>
              <a:rPr lang="en-US" dirty="0">
                <a:latin typeface="Courier New" pitchFamily="49" charset="0"/>
                <a:cs typeface="Courier New" pitchFamily="49" charset="0"/>
              </a:rPr>
              <a:t>x = 1</a:t>
            </a:r>
            <a:endParaRPr lang="en-US" dirty="0"/>
          </a:p>
        </p:txBody>
      </p: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8" name="Slide Number Placeholder 7"/>
          <p:cNvSpPr>
            <a:spLocks noGrp="1"/>
          </p:cNvSpPr>
          <p:nvPr>
            <p:ph type="sldNum" sz="quarter" idx="12"/>
          </p:nvPr>
        </p:nvSpPr>
        <p:spPr/>
        <p:txBody>
          <a:bodyPr/>
          <a:lstStyle/>
          <a:p>
            <a:fld id="{F4EBDBF9-E0BF-4D85-BBFD-88AE78442213}" type="slidenum">
              <a:rPr lang="en-US" smtClean="0"/>
              <a:pPr/>
              <a:t>7</a:t>
            </a:fld>
            <a:endParaRPr lang="en-US"/>
          </a:p>
        </p:txBody>
      </p:sp>
      <p:sp>
        <p:nvSpPr>
          <p:cNvPr id="11" name="Date Placeholder 10"/>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Determinism</a:t>
            </a:r>
            <a:endParaRPr lang="en-US" dirty="0"/>
          </a:p>
        </p:txBody>
      </p:sp>
      <p:sp>
        <p:nvSpPr>
          <p:cNvPr id="3" name="Content Placeholder 2"/>
          <p:cNvSpPr>
            <a:spLocks noGrp="1"/>
          </p:cNvSpPr>
          <p:nvPr>
            <p:ph idx="1"/>
          </p:nvPr>
        </p:nvSpPr>
        <p:spPr/>
        <p:txBody>
          <a:bodyPr>
            <a:normAutofit/>
          </a:bodyPr>
          <a:lstStyle/>
          <a:p>
            <a:r>
              <a:rPr lang="en-US" sz="3600" dirty="0" smtClean="0"/>
              <a:t>For the same initial state, </a:t>
            </a:r>
          </a:p>
          <a:p>
            <a:pPr>
              <a:buNone/>
            </a:pPr>
            <a:r>
              <a:rPr lang="en-US" sz="3600" dirty="0" smtClean="0"/>
              <a:t>	  observe the same final state, </a:t>
            </a:r>
          </a:p>
          <a:p>
            <a:pPr>
              <a:buNone/>
            </a:pPr>
            <a:r>
              <a:rPr lang="en-US" sz="3600" dirty="0" smtClean="0"/>
              <a:t>	    regardless of the schedule</a:t>
            </a:r>
          </a:p>
          <a:p>
            <a:endParaRPr lang="en-US" sz="3600" dirty="0" smtClean="0"/>
          </a:p>
          <a:p>
            <a:r>
              <a:rPr lang="en-US" sz="3600" dirty="0" smtClean="0"/>
              <a:t>Determinism desirable for most data-parallel problems</a:t>
            </a:r>
            <a:endParaRPr lang="en-US" sz="3600" dirty="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F4EBDBF9-E0BF-4D85-BBFD-88AE78442213}" type="slidenum">
              <a:rPr lang="en-US" smtClean="0"/>
              <a:pPr/>
              <a:t>8</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274638"/>
            <a:ext cx="6096000" cy="1143000"/>
          </a:xfrm>
        </p:spPr>
        <p:txBody>
          <a:bodyPr>
            <a:noAutofit/>
          </a:bodyPr>
          <a:lstStyle/>
          <a:p>
            <a:r>
              <a:rPr lang="en-US" sz="3600" dirty="0" smtClean="0"/>
              <a:t>Parallel Ray Tracing: Deterministic</a:t>
            </a:r>
            <a:endParaRPr lang="en-US" sz="3600" dirty="0"/>
          </a:p>
        </p:txBody>
      </p:sp>
      <p:pic>
        <p:nvPicPr>
          <p:cNvPr id="1026" name="Picture 2" descr="http://i.msdn.microsoft.com/cc163340.fig03(en-us).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3161"/>
            <a:ext cx="2743200" cy="28186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200400" y="2222480"/>
            <a:ext cx="6019800" cy="3785652"/>
          </a:xfrm>
          <a:prstGeom prst="rect">
            <a:avLst/>
          </a:prstGeom>
        </p:spPr>
        <p:txBody>
          <a:bodyPr wrap="square">
            <a:spAutoFit/>
          </a:bodyPr>
          <a:lstStyle/>
          <a:p>
            <a:r>
              <a:rPr lang="en-US" sz="2400" dirty="0"/>
              <a:t>void Render(Scene </a:t>
            </a:r>
            <a:r>
              <a:rPr lang="en-US" sz="2400" dirty="0" err="1"/>
              <a:t>scene</a:t>
            </a:r>
            <a:r>
              <a:rPr lang="en-US" sz="2400" dirty="0"/>
              <a:t>, Color[,] </a:t>
            </a:r>
            <a:r>
              <a:rPr lang="en-US" sz="2400" dirty="0" err="1"/>
              <a:t>rgb</a:t>
            </a:r>
            <a:r>
              <a:rPr lang="en-US" sz="2400" dirty="0"/>
              <a:t>)</a:t>
            </a:r>
          </a:p>
          <a:p>
            <a:r>
              <a:rPr lang="en-US" sz="2400" dirty="0"/>
              <a:t>{  </a:t>
            </a:r>
          </a:p>
          <a:p>
            <a:r>
              <a:rPr lang="en-US" sz="2400" dirty="0"/>
              <a:t>  </a:t>
            </a:r>
            <a:r>
              <a:rPr lang="en-US" sz="2400" b="1" dirty="0" err="1">
                <a:solidFill>
                  <a:srgbClr val="00B050"/>
                </a:solidFill>
              </a:rPr>
              <a:t>Parallel.For</a:t>
            </a:r>
            <a:r>
              <a:rPr lang="en-US" sz="2400" b="1" dirty="0">
                <a:solidFill>
                  <a:srgbClr val="00B050"/>
                </a:solidFill>
              </a:rPr>
              <a:t>(0, </a:t>
            </a:r>
            <a:r>
              <a:rPr lang="en-US" sz="2400" b="1" dirty="0" err="1">
                <a:solidFill>
                  <a:srgbClr val="00B050"/>
                </a:solidFill>
              </a:rPr>
              <a:t>screenHeight</a:t>
            </a:r>
            <a:r>
              <a:rPr lang="en-US" sz="2400" b="1" dirty="0">
                <a:solidFill>
                  <a:srgbClr val="00B050"/>
                </a:solidFill>
              </a:rPr>
              <a:t>, </a:t>
            </a:r>
            <a:r>
              <a:rPr lang="en-US" sz="2400" b="1" dirty="0" smtClean="0">
                <a:solidFill>
                  <a:srgbClr val="00B050"/>
                </a:solidFill>
              </a:rPr>
              <a:t> (y) =&gt; </a:t>
            </a:r>
            <a:endParaRPr lang="en-US" sz="2400" b="1" dirty="0">
              <a:solidFill>
                <a:srgbClr val="00B050"/>
              </a:solidFill>
            </a:endParaRPr>
          </a:p>
          <a:p>
            <a:r>
              <a:rPr lang="en-US" sz="2400" dirty="0"/>
              <a:t>  {</a:t>
            </a:r>
          </a:p>
          <a:p>
            <a:r>
              <a:rPr lang="en-US" sz="2400" dirty="0"/>
              <a:t>    for (</a:t>
            </a:r>
            <a:r>
              <a:rPr lang="en-US" sz="2400" dirty="0" err="1"/>
              <a:t>int</a:t>
            </a:r>
            <a:r>
              <a:rPr lang="en-US" sz="2400" dirty="0"/>
              <a:t> x = 0; x &lt; </a:t>
            </a:r>
            <a:r>
              <a:rPr lang="en-US" sz="2400" dirty="0" err="1"/>
              <a:t>screenWidth</a:t>
            </a:r>
            <a:r>
              <a:rPr lang="en-US" sz="2400" dirty="0"/>
              <a:t>; x++) </a:t>
            </a:r>
            <a:endParaRPr lang="en-US" sz="2400" dirty="0" smtClean="0"/>
          </a:p>
          <a:p>
            <a:r>
              <a:rPr lang="en-US" sz="2400" dirty="0" smtClean="0"/>
              <a:t>    {</a:t>
            </a:r>
            <a:endParaRPr lang="en-US" sz="2400" dirty="0"/>
          </a:p>
          <a:p>
            <a:r>
              <a:rPr lang="en-US" sz="2400" dirty="0"/>
              <a:t>      </a:t>
            </a:r>
            <a:r>
              <a:rPr lang="en-US" sz="2400" dirty="0" err="1"/>
              <a:t>rgb</a:t>
            </a:r>
            <a:r>
              <a:rPr lang="en-US" sz="2400" dirty="0"/>
              <a:t>[</a:t>
            </a:r>
            <a:r>
              <a:rPr lang="en-US" sz="2400" dirty="0" err="1"/>
              <a:t>x,</a:t>
            </a:r>
            <a:r>
              <a:rPr lang="en-US" sz="2400" b="1" dirty="0" err="1">
                <a:solidFill>
                  <a:srgbClr val="00B050"/>
                </a:solidFill>
              </a:rPr>
              <a:t>y</a:t>
            </a:r>
            <a:r>
              <a:rPr lang="en-US" sz="2400" dirty="0"/>
              <a:t>] = </a:t>
            </a:r>
            <a:r>
              <a:rPr lang="en-US" sz="2400" dirty="0" err="1"/>
              <a:t>TraceRay</a:t>
            </a:r>
            <a:r>
              <a:rPr lang="en-US" sz="2400" dirty="0"/>
              <a:t>(new Ray(</a:t>
            </a:r>
            <a:r>
              <a:rPr lang="en-US" sz="2400" dirty="0" err="1"/>
              <a:t>scene,x,y</a:t>
            </a:r>
            <a:r>
              <a:rPr lang="en-US" sz="2400" dirty="0"/>
              <a:t>));</a:t>
            </a:r>
          </a:p>
          <a:p>
            <a:r>
              <a:rPr lang="en-US" sz="2400" dirty="0"/>
              <a:t>    }</a:t>
            </a:r>
          </a:p>
          <a:p>
            <a:r>
              <a:rPr lang="en-US" sz="2400" dirty="0"/>
              <a:t>  });</a:t>
            </a:r>
          </a:p>
          <a:p>
            <a:r>
              <a:rPr lang="en-US" sz="2400" dirty="0"/>
              <a:t>}</a:t>
            </a:r>
          </a:p>
        </p:txBody>
      </p: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4" name="Slide Number Placeholder 3"/>
          <p:cNvSpPr>
            <a:spLocks noGrp="1"/>
          </p:cNvSpPr>
          <p:nvPr>
            <p:ph type="sldNum" sz="quarter" idx="12"/>
          </p:nvPr>
        </p:nvSpPr>
        <p:spPr/>
        <p:txBody>
          <a:bodyPr/>
          <a:lstStyle/>
          <a:p>
            <a:fld id="{F4EBDBF9-E0BF-4D85-BBFD-88AE78442213}" type="slidenum">
              <a:rPr lang="en-US" smtClean="0"/>
              <a:pPr/>
              <a:t>9</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extLst>
      <p:ext uri="{BB962C8B-B14F-4D97-AF65-F5344CB8AC3E}">
        <p14:creationId xmlns:p14="http://schemas.microsoft.com/office/powerpoint/2010/main" val="2270510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5260</TotalTime>
  <Words>1693</Words>
  <Application>Microsoft Office PowerPoint</Application>
  <PresentationFormat>On-screen Show (4:3)</PresentationFormat>
  <Paragraphs>545</Paragraphs>
  <Slides>34</Slides>
  <Notes>7</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Imperative Data Parallelism  (Correctness)</vt:lpstr>
      <vt:lpstr>Acknowledgments</vt:lpstr>
      <vt:lpstr>Concepts</vt:lpstr>
      <vt:lpstr>Parallel.Invoke</vt:lpstr>
      <vt:lpstr>Parallel DAG and Happens-before Edges</vt:lpstr>
      <vt:lpstr>Schedule, Informally</vt:lpstr>
      <vt:lpstr>Different schedules, different outputs</vt:lpstr>
      <vt:lpstr>Determinism</vt:lpstr>
      <vt:lpstr>Parallel Ray Tracing: Deterministic</vt:lpstr>
      <vt:lpstr>Unit Testing</vt:lpstr>
      <vt:lpstr>System vs. Unit Testing</vt:lpstr>
      <vt:lpstr>Checking Determinism</vt:lpstr>
      <vt:lpstr>IEnumerable and Parallel.ForEach</vt:lpstr>
      <vt:lpstr>Parallel.ForEach</vt:lpstr>
      <vt:lpstr>Speedup Demo: Antisocial Robots</vt:lpstr>
      <vt:lpstr>Speedup: Over 3x on a 4-core! </vt:lpstr>
      <vt:lpstr>The Difference in the Code? </vt:lpstr>
      <vt:lpstr>Key Data Structures</vt:lpstr>
      <vt:lpstr>SimulateOneStep(Robot r1)</vt:lpstr>
      <vt:lpstr>PowerPoint Presentation</vt:lpstr>
      <vt:lpstr>PowerPoint Presentation</vt:lpstr>
      <vt:lpstr>Pigeonhole Principle</vt:lpstr>
      <vt:lpstr>Assert Statement</vt:lpstr>
      <vt:lpstr>Invariant</vt:lpstr>
      <vt:lpstr>PowerPoint Presentation</vt:lpstr>
      <vt:lpstr>PowerPoint Presentation</vt:lpstr>
      <vt:lpstr>PowerPoint Presentation</vt:lpstr>
      <vt:lpstr>High-level Problem</vt:lpstr>
      <vt:lpstr>Two Bugs in Three Lines: Updating Robot r’s Location</vt:lpstr>
      <vt:lpstr>Order of Statements Leading to  Invariant Failure </vt:lpstr>
      <vt:lpstr>Order of Statements Leading to  Invariant Failure </vt:lpstr>
      <vt:lpstr>Question: What is the Second Bug?</vt:lpstr>
      <vt:lpstr>Parallel.For/ForEach and Correctness</vt:lpstr>
      <vt:lpstr>Parallel Programming  with Microsoft .NET </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Ball</dc:creator>
  <cp:lastModifiedBy>Tom Ball</cp:lastModifiedBy>
  <cp:revision>190</cp:revision>
  <dcterms:created xsi:type="dcterms:W3CDTF">2010-04-19T21:05:02Z</dcterms:created>
  <dcterms:modified xsi:type="dcterms:W3CDTF">2010-08-17T14:43:19Z</dcterms:modified>
</cp:coreProperties>
</file>